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4"/>
  </p:notesMasterIdLst>
  <p:sldIdLst>
    <p:sldId id="279" r:id="rId2"/>
    <p:sldId id="280" r:id="rId3"/>
    <p:sldId id="278" r:id="rId4"/>
    <p:sldId id="281" r:id="rId5"/>
    <p:sldId id="282" r:id="rId6"/>
    <p:sldId id="283" r:id="rId7"/>
    <p:sldId id="284" r:id="rId8"/>
    <p:sldId id="285" r:id="rId9"/>
    <p:sldId id="286" r:id="rId10"/>
    <p:sldId id="287" r:id="rId11"/>
    <p:sldId id="257" r:id="rId12"/>
    <p:sldId id="269" r:id="rId13"/>
    <p:sldId id="270" r:id="rId14"/>
    <p:sldId id="267" r:id="rId15"/>
    <p:sldId id="266" r:id="rId16"/>
    <p:sldId id="276" r:id="rId17"/>
    <p:sldId id="258" r:id="rId18"/>
    <p:sldId id="259" r:id="rId19"/>
    <p:sldId id="277" r:id="rId20"/>
    <p:sldId id="260" r:id="rId21"/>
    <p:sldId id="261" r:id="rId22"/>
    <p:sldId id="262" r:id="rId23"/>
    <p:sldId id="265" r:id="rId24"/>
    <p:sldId id="263" r:id="rId25"/>
    <p:sldId id="271" r:id="rId26"/>
    <p:sldId id="272" r:id="rId27"/>
    <p:sldId id="268" r:id="rId28"/>
    <p:sldId id="289" r:id="rId29"/>
    <p:sldId id="274" r:id="rId30"/>
    <p:sldId id="275" r:id="rId31"/>
    <p:sldId id="273" r:id="rId32"/>
    <p:sldId id="264"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42" autoAdjust="0"/>
    <p:restoredTop sz="94658" autoAdjust="0"/>
  </p:normalViewPr>
  <p:slideViewPr>
    <p:cSldViewPr>
      <p:cViewPr>
        <p:scale>
          <a:sx n="70" d="100"/>
          <a:sy n="70" d="100"/>
        </p:scale>
        <p:origin x="-99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3F78A-9AE0-4328-B791-6A0B118696D0}" type="doc">
      <dgm:prSet loTypeId="urn:microsoft.com/office/officeart/2005/8/layout/hierarchy6" loCatId="hierarchy" qsTypeId="urn:microsoft.com/office/officeart/2005/8/quickstyle/simple5" qsCatId="simple" csTypeId="urn:microsoft.com/office/officeart/2005/8/colors/accent0_1" csCatId="mainScheme" phldr="1"/>
      <dgm:spPr/>
      <dgm:t>
        <a:bodyPr/>
        <a:lstStyle/>
        <a:p>
          <a:endParaRPr lang="en-US"/>
        </a:p>
      </dgm:t>
    </dgm:pt>
    <dgm:pt modelId="{FD891FFD-1709-4735-AC84-C832BCE08192}">
      <dgm:prSet phldrT="[Text]" custT="1"/>
      <dgm:spPr/>
      <dgm:t>
        <a:bodyPr/>
        <a:lstStyle/>
        <a:p>
          <a:r>
            <a:rPr lang="en-US" sz="2000" b="1" dirty="0" smtClean="0"/>
            <a:t>YOU</a:t>
          </a:r>
          <a:endParaRPr lang="en-US" sz="2000" b="1" dirty="0"/>
        </a:p>
      </dgm:t>
    </dgm:pt>
    <dgm:pt modelId="{54D81BD9-50C1-4D15-A177-DCC5C4E9E00C}" type="parTrans" cxnId="{8670AA0C-BB15-41A9-A5F0-0032E5152AEF}">
      <dgm:prSet/>
      <dgm:spPr/>
      <dgm:t>
        <a:bodyPr/>
        <a:lstStyle/>
        <a:p>
          <a:endParaRPr lang="en-US"/>
        </a:p>
      </dgm:t>
    </dgm:pt>
    <dgm:pt modelId="{FD83EBB6-371C-4B10-9DBD-5283FC692616}" type="sibTrans" cxnId="{8670AA0C-BB15-41A9-A5F0-0032E5152AEF}">
      <dgm:prSet/>
      <dgm:spPr/>
      <dgm:t>
        <a:bodyPr/>
        <a:lstStyle/>
        <a:p>
          <a:endParaRPr lang="en-US"/>
        </a:p>
      </dgm:t>
    </dgm:pt>
    <dgm:pt modelId="{C4384B9B-9C2B-4C30-9433-C3FB9A6E9BAB}">
      <dgm:prSet phldrT="[Text]"/>
      <dgm:spPr/>
      <dgm:t>
        <a:bodyPr/>
        <a:lstStyle/>
        <a:p>
          <a:r>
            <a:rPr lang="en-US" dirty="0" smtClean="0"/>
            <a:t>Associate Member that you sign up </a:t>
          </a:r>
        </a:p>
        <a:p>
          <a:r>
            <a:rPr lang="en-US" dirty="0" smtClean="0"/>
            <a:t>$200 per file paid to YOU</a:t>
          </a:r>
          <a:endParaRPr lang="en-US" dirty="0"/>
        </a:p>
      </dgm:t>
    </dgm:pt>
    <dgm:pt modelId="{46A20389-B753-4139-99B6-BFEB9AE6FD5F}" type="parTrans" cxnId="{0AABED64-F30A-4C34-9F23-AC333DCE8497}">
      <dgm:prSet/>
      <dgm:spPr/>
      <dgm:t>
        <a:bodyPr/>
        <a:lstStyle/>
        <a:p>
          <a:endParaRPr lang="en-US" dirty="0"/>
        </a:p>
      </dgm:t>
    </dgm:pt>
    <dgm:pt modelId="{E8852C29-C145-4A77-AB73-28073F077E25}" type="sibTrans" cxnId="{0AABED64-F30A-4C34-9F23-AC333DCE8497}">
      <dgm:prSet/>
      <dgm:spPr/>
      <dgm:t>
        <a:bodyPr/>
        <a:lstStyle/>
        <a:p>
          <a:endParaRPr lang="en-US"/>
        </a:p>
      </dgm:t>
    </dgm:pt>
    <dgm:pt modelId="{79F3D7B4-70C0-4FE3-BAE3-BF2D40C6B111}">
      <dgm:prSet phldrT="[Text]"/>
      <dgm:spPr/>
      <dgm:t>
        <a:bodyPr/>
        <a:lstStyle/>
        <a:p>
          <a:r>
            <a:rPr lang="en-US" dirty="0" smtClean="0"/>
            <a:t>Associate Member that they sign up</a:t>
          </a:r>
        </a:p>
        <a:p>
          <a:r>
            <a:rPr lang="en-US" dirty="0" smtClean="0"/>
            <a:t>$200 per file to them and $100 per file paid to YOU</a:t>
          </a:r>
          <a:endParaRPr lang="en-US" dirty="0"/>
        </a:p>
      </dgm:t>
    </dgm:pt>
    <dgm:pt modelId="{15729B08-2685-4F6F-8340-5C5F43D83096}" type="parTrans" cxnId="{307A67A9-4CBF-4994-B743-118F38A4707D}">
      <dgm:prSet/>
      <dgm:spPr/>
      <dgm:t>
        <a:bodyPr/>
        <a:lstStyle/>
        <a:p>
          <a:endParaRPr lang="en-US" dirty="0"/>
        </a:p>
      </dgm:t>
    </dgm:pt>
    <dgm:pt modelId="{E194D441-6CBB-4FCB-B83D-7619B4C894A4}" type="sibTrans" cxnId="{307A67A9-4CBF-4994-B743-118F38A4707D}">
      <dgm:prSet/>
      <dgm:spPr/>
      <dgm:t>
        <a:bodyPr/>
        <a:lstStyle/>
        <a:p>
          <a:endParaRPr lang="en-US"/>
        </a:p>
      </dgm:t>
    </dgm:pt>
    <dgm:pt modelId="{C75F2F39-5B34-459A-8546-D247F38E69FC}">
      <dgm:prSet phldrT="[Text]"/>
      <dgm:spPr/>
      <dgm:t>
        <a:bodyPr/>
        <a:lstStyle/>
        <a:p>
          <a:r>
            <a:rPr lang="en-US" dirty="0" smtClean="0"/>
            <a:t>LEVEL 1</a:t>
          </a:r>
        </a:p>
        <a:p>
          <a:r>
            <a:rPr lang="en-US" dirty="0" smtClean="0"/>
            <a:t>($200 per file)</a:t>
          </a:r>
          <a:endParaRPr lang="en-US" dirty="0"/>
        </a:p>
      </dgm:t>
    </dgm:pt>
    <dgm:pt modelId="{60C45603-B89B-4DCC-B4EF-8F9E572A5AAA}" type="parTrans" cxnId="{61711C8A-5DD5-4F75-B432-965519AEC46E}">
      <dgm:prSet/>
      <dgm:spPr/>
      <dgm:t>
        <a:bodyPr/>
        <a:lstStyle/>
        <a:p>
          <a:endParaRPr lang="en-US" dirty="0"/>
        </a:p>
      </dgm:t>
    </dgm:pt>
    <dgm:pt modelId="{2F965DDD-5F64-4C90-94C7-2B943F0A19DE}" type="sibTrans" cxnId="{61711C8A-5DD5-4F75-B432-965519AEC46E}">
      <dgm:prSet/>
      <dgm:spPr/>
      <dgm:t>
        <a:bodyPr/>
        <a:lstStyle/>
        <a:p>
          <a:endParaRPr lang="en-US"/>
        </a:p>
      </dgm:t>
    </dgm:pt>
    <dgm:pt modelId="{DFBBE343-939C-4CB0-910C-73BD003886B9}">
      <dgm:prSet phldrT="[Text]"/>
      <dgm:spPr/>
      <dgm:t>
        <a:bodyPr/>
        <a:lstStyle/>
        <a:p>
          <a:r>
            <a:rPr lang="en-US" dirty="0" smtClean="0"/>
            <a:t>LEVEL 2</a:t>
          </a:r>
        </a:p>
        <a:p>
          <a:r>
            <a:rPr lang="en-US" dirty="0" smtClean="0"/>
            <a:t>($100 per file)</a:t>
          </a:r>
          <a:endParaRPr lang="en-US" dirty="0"/>
        </a:p>
      </dgm:t>
    </dgm:pt>
    <dgm:pt modelId="{658E1665-97F3-4ACE-B6F6-91C26A41907E}" type="parTrans" cxnId="{EA0BCED7-AB4F-4909-9A37-878DB99E9688}">
      <dgm:prSet/>
      <dgm:spPr/>
      <dgm:t>
        <a:bodyPr/>
        <a:lstStyle/>
        <a:p>
          <a:endParaRPr lang="en-US" dirty="0"/>
        </a:p>
      </dgm:t>
    </dgm:pt>
    <dgm:pt modelId="{39E9F67A-A544-4C78-BC70-53EA4E482BAA}" type="sibTrans" cxnId="{EA0BCED7-AB4F-4909-9A37-878DB99E9688}">
      <dgm:prSet/>
      <dgm:spPr/>
      <dgm:t>
        <a:bodyPr/>
        <a:lstStyle/>
        <a:p>
          <a:endParaRPr lang="en-US"/>
        </a:p>
      </dgm:t>
    </dgm:pt>
    <dgm:pt modelId="{17AB2199-FB92-4CFF-B2FB-94AF2900B9A8}">
      <dgm:prSet phldrT="[Text]"/>
      <dgm:spPr/>
      <dgm:t>
        <a:bodyPr/>
        <a:lstStyle/>
        <a:p>
          <a:r>
            <a:rPr lang="en-US" dirty="0" smtClean="0"/>
            <a:t>LEVEL 3</a:t>
          </a:r>
        </a:p>
        <a:p>
          <a:r>
            <a:rPr lang="en-US" dirty="0" smtClean="0"/>
            <a:t>($50 per file)</a:t>
          </a:r>
          <a:endParaRPr lang="en-US" dirty="0"/>
        </a:p>
      </dgm:t>
    </dgm:pt>
    <dgm:pt modelId="{D2C8F87D-A6DB-4DB4-AA92-083F106F8137}" type="parTrans" cxnId="{7764A553-FD6F-499E-B6EA-D5202185A35E}">
      <dgm:prSet/>
      <dgm:spPr/>
      <dgm:t>
        <a:bodyPr/>
        <a:lstStyle/>
        <a:p>
          <a:endParaRPr lang="en-US" dirty="0"/>
        </a:p>
      </dgm:t>
    </dgm:pt>
    <dgm:pt modelId="{237C2357-B0FC-4E10-B4B7-E0555BA7F704}" type="sibTrans" cxnId="{7764A553-FD6F-499E-B6EA-D5202185A35E}">
      <dgm:prSet/>
      <dgm:spPr/>
      <dgm:t>
        <a:bodyPr/>
        <a:lstStyle/>
        <a:p>
          <a:endParaRPr lang="en-US"/>
        </a:p>
      </dgm:t>
    </dgm:pt>
    <dgm:pt modelId="{67128AA6-3707-4595-A277-618522DAC455}">
      <dgm:prSet phldrT="[Text]"/>
      <dgm:spPr/>
      <dgm:t>
        <a:bodyPr/>
        <a:lstStyle/>
        <a:p>
          <a:r>
            <a:rPr lang="en-US" dirty="0" smtClean="0"/>
            <a:t>Associate Member that they sign up </a:t>
          </a:r>
        </a:p>
        <a:p>
          <a:r>
            <a:rPr lang="en-US" dirty="0" smtClean="0"/>
            <a:t>$50 per file paid to YOU</a:t>
          </a:r>
          <a:endParaRPr lang="en-US" dirty="0"/>
        </a:p>
      </dgm:t>
    </dgm:pt>
    <dgm:pt modelId="{C44F89F0-A826-48B5-BDB2-46FFC9014430}" type="parTrans" cxnId="{634B1B2B-EE4B-40BC-9CDB-0A15CF790192}">
      <dgm:prSet/>
      <dgm:spPr/>
      <dgm:t>
        <a:bodyPr/>
        <a:lstStyle/>
        <a:p>
          <a:endParaRPr lang="en-US" dirty="0"/>
        </a:p>
      </dgm:t>
    </dgm:pt>
    <dgm:pt modelId="{B4A77040-7A09-495C-804C-41AC6540B689}" type="sibTrans" cxnId="{634B1B2B-EE4B-40BC-9CDB-0A15CF790192}">
      <dgm:prSet/>
      <dgm:spPr/>
      <dgm:t>
        <a:bodyPr/>
        <a:lstStyle/>
        <a:p>
          <a:endParaRPr lang="en-US"/>
        </a:p>
      </dgm:t>
    </dgm:pt>
    <dgm:pt modelId="{04E5582F-6DE3-47A6-B414-A53940A385C1}">
      <dgm:prSet phldrT="[Text]"/>
      <dgm:spPr/>
      <dgm:t>
        <a:bodyPr/>
        <a:lstStyle/>
        <a:p>
          <a:r>
            <a:rPr lang="en-US" dirty="0" smtClean="0"/>
            <a:t>LEVEL 4</a:t>
          </a:r>
        </a:p>
        <a:p>
          <a:r>
            <a:rPr lang="en-US" dirty="0" smtClean="0"/>
            <a:t>($25 per file)</a:t>
          </a:r>
          <a:endParaRPr lang="en-US" dirty="0"/>
        </a:p>
      </dgm:t>
    </dgm:pt>
    <dgm:pt modelId="{43D75C70-21BF-4AA4-887A-D13AB39B3426}" type="parTrans" cxnId="{786124E3-F033-4E65-AC3F-FA2DD06F3810}">
      <dgm:prSet/>
      <dgm:spPr/>
      <dgm:t>
        <a:bodyPr/>
        <a:lstStyle/>
        <a:p>
          <a:endParaRPr lang="en-US" dirty="0"/>
        </a:p>
      </dgm:t>
    </dgm:pt>
    <dgm:pt modelId="{030689B3-0D17-45EC-AB94-65B9E98C2E28}" type="sibTrans" cxnId="{786124E3-F033-4E65-AC3F-FA2DD06F3810}">
      <dgm:prSet/>
      <dgm:spPr/>
      <dgm:t>
        <a:bodyPr/>
        <a:lstStyle/>
        <a:p>
          <a:endParaRPr lang="en-US"/>
        </a:p>
      </dgm:t>
    </dgm:pt>
    <dgm:pt modelId="{B7658719-221B-42BB-8311-33E5F1FBBD8F}">
      <dgm:prSet phldrT="[Text]"/>
      <dgm:spPr/>
      <dgm:t>
        <a:bodyPr/>
        <a:lstStyle/>
        <a:p>
          <a:r>
            <a:rPr lang="en-US" dirty="0" smtClean="0"/>
            <a:t>Associate Member that they sign up</a:t>
          </a:r>
        </a:p>
        <a:p>
          <a:r>
            <a:rPr lang="en-US" dirty="0" smtClean="0"/>
            <a:t>$25 per file paid to YOU</a:t>
          </a:r>
        </a:p>
        <a:p>
          <a:endParaRPr lang="en-US" dirty="0"/>
        </a:p>
      </dgm:t>
    </dgm:pt>
    <dgm:pt modelId="{8281F31F-2A64-486A-96D3-53B4E2F39984}" type="parTrans" cxnId="{80BE0A8C-B53A-43EC-A552-FDF5D6B1E6BF}">
      <dgm:prSet/>
      <dgm:spPr/>
      <dgm:t>
        <a:bodyPr/>
        <a:lstStyle/>
        <a:p>
          <a:endParaRPr lang="en-US" dirty="0"/>
        </a:p>
      </dgm:t>
    </dgm:pt>
    <dgm:pt modelId="{DB2E2AC5-ECC7-4E68-9825-DF93D6DA0353}" type="sibTrans" cxnId="{80BE0A8C-B53A-43EC-A552-FDF5D6B1E6BF}">
      <dgm:prSet/>
      <dgm:spPr/>
      <dgm:t>
        <a:bodyPr/>
        <a:lstStyle/>
        <a:p>
          <a:endParaRPr lang="en-US"/>
        </a:p>
      </dgm:t>
    </dgm:pt>
    <dgm:pt modelId="{466D14E8-0057-4C1F-9B30-5D013BC4D294}" type="pres">
      <dgm:prSet presAssocID="{F6C3F78A-9AE0-4328-B791-6A0B118696D0}" presName="mainComposite" presStyleCnt="0">
        <dgm:presLayoutVars>
          <dgm:chPref val="1"/>
          <dgm:dir/>
          <dgm:animOne val="branch"/>
          <dgm:animLvl val="lvl"/>
          <dgm:resizeHandles val="exact"/>
        </dgm:presLayoutVars>
      </dgm:prSet>
      <dgm:spPr/>
      <dgm:t>
        <a:bodyPr/>
        <a:lstStyle/>
        <a:p>
          <a:endParaRPr lang="en-US"/>
        </a:p>
      </dgm:t>
    </dgm:pt>
    <dgm:pt modelId="{93205F64-E0B1-4C31-BE18-CE4E0BA80D6D}" type="pres">
      <dgm:prSet presAssocID="{F6C3F78A-9AE0-4328-B791-6A0B118696D0}" presName="hierFlow" presStyleCnt="0"/>
      <dgm:spPr/>
    </dgm:pt>
    <dgm:pt modelId="{8573CE35-EADA-4B22-8C0C-E24C046CCB83}" type="pres">
      <dgm:prSet presAssocID="{F6C3F78A-9AE0-4328-B791-6A0B118696D0}" presName="hierChild1" presStyleCnt="0">
        <dgm:presLayoutVars>
          <dgm:chPref val="1"/>
          <dgm:animOne val="branch"/>
          <dgm:animLvl val="lvl"/>
        </dgm:presLayoutVars>
      </dgm:prSet>
      <dgm:spPr/>
    </dgm:pt>
    <dgm:pt modelId="{BA943107-60C2-48F2-994E-E241E6CA3967}" type="pres">
      <dgm:prSet presAssocID="{FD891FFD-1709-4735-AC84-C832BCE08192}" presName="Name14" presStyleCnt="0"/>
      <dgm:spPr/>
    </dgm:pt>
    <dgm:pt modelId="{3ED6DF9B-50E2-41BC-A719-404C33DE3D66}" type="pres">
      <dgm:prSet presAssocID="{FD891FFD-1709-4735-AC84-C832BCE08192}" presName="level1Shape" presStyleLbl="node0" presStyleIdx="0" presStyleCnt="1">
        <dgm:presLayoutVars>
          <dgm:chPref val="3"/>
        </dgm:presLayoutVars>
      </dgm:prSet>
      <dgm:spPr/>
      <dgm:t>
        <a:bodyPr/>
        <a:lstStyle/>
        <a:p>
          <a:endParaRPr lang="en-US"/>
        </a:p>
      </dgm:t>
    </dgm:pt>
    <dgm:pt modelId="{E22FC8AB-455C-415C-A01A-F0973D831ADA}" type="pres">
      <dgm:prSet presAssocID="{FD891FFD-1709-4735-AC84-C832BCE08192}" presName="hierChild2" presStyleCnt="0"/>
      <dgm:spPr/>
    </dgm:pt>
    <dgm:pt modelId="{DEE1AB3E-5172-4530-B4F7-A7693FAFA5A0}" type="pres">
      <dgm:prSet presAssocID="{46A20389-B753-4139-99B6-BFEB9AE6FD5F}" presName="Name19" presStyleLbl="parChTrans1D2" presStyleIdx="0" presStyleCnt="2"/>
      <dgm:spPr/>
      <dgm:t>
        <a:bodyPr/>
        <a:lstStyle/>
        <a:p>
          <a:endParaRPr lang="en-US"/>
        </a:p>
      </dgm:t>
    </dgm:pt>
    <dgm:pt modelId="{37395916-28D7-47F8-A6B6-18F553D2675D}" type="pres">
      <dgm:prSet presAssocID="{C4384B9B-9C2B-4C30-9433-C3FB9A6E9BAB}" presName="Name21" presStyleCnt="0"/>
      <dgm:spPr/>
    </dgm:pt>
    <dgm:pt modelId="{821F85A8-E6D2-47DE-A245-7E70579BAD4A}" type="pres">
      <dgm:prSet presAssocID="{C4384B9B-9C2B-4C30-9433-C3FB9A6E9BAB}" presName="level2Shape" presStyleLbl="node2" presStyleIdx="0" presStyleCnt="2"/>
      <dgm:spPr/>
      <dgm:t>
        <a:bodyPr/>
        <a:lstStyle/>
        <a:p>
          <a:endParaRPr lang="en-US"/>
        </a:p>
      </dgm:t>
    </dgm:pt>
    <dgm:pt modelId="{4C4572B5-8C9E-4725-A5D0-6376F0DBB982}" type="pres">
      <dgm:prSet presAssocID="{C4384B9B-9C2B-4C30-9433-C3FB9A6E9BAB}" presName="hierChild3" presStyleCnt="0"/>
      <dgm:spPr/>
    </dgm:pt>
    <dgm:pt modelId="{33A918B1-1C92-4A46-9C20-4278F1BFBA75}" type="pres">
      <dgm:prSet presAssocID="{15729B08-2685-4F6F-8340-5C5F43D83096}" presName="Name19" presStyleLbl="parChTrans1D3" presStyleIdx="0" presStyleCnt="2"/>
      <dgm:spPr/>
      <dgm:t>
        <a:bodyPr/>
        <a:lstStyle/>
        <a:p>
          <a:endParaRPr lang="en-US"/>
        </a:p>
      </dgm:t>
    </dgm:pt>
    <dgm:pt modelId="{FEAAC2ED-4592-4DBB-A3FD-B430186E72B2}" type="pres">
      <dgm:prSet presAssocID="{79F3D7B4-70C0-4FE3-BAE3-BF2D40C6B111}" presName="Name21" presStyleCnt="0"/>
      <dgm:spPr/>
    </dgm:pt>
    <dgm:pt modelId="{8CA23D90-21A3-4460-8143-CCF9CB0B53B8}" type="pres">
      <dgm:prSet presAssocID="{79F3D7B4-70C0-4FE3-BAE3-BF2D40C6B111}" presName="level2Shape" presStyleLbl="node3" presStyleIdx="0" presStyleCnt="2"/>
      <dgm:spPr/>
      <dgm:t>
        <a:bodyPr/>
        <a:lstStyle/>
        <a:p>
          <a:endParaRPr lang="en-US"/>
        </a:p>
      </dgm:t>
    </dgm:pt>
    <dgm:pt modelId="{7AA0BBBC-BDB6-48C8-ABD3-87B9C7D9F3D9}" type="pres">
      <dgm:prSet presAssocID="{79F3D7B4-70C0-4FE3-BAE3-BF2D40C6B111}" presName="hierChild3" presStyleCnt="0"/>
      <dgm:spPr/>
    </dgm:pt>
    <dgm:pt modelId="{42AC3420-363C-49D9-8F6D-C82A16832F8F}" type="pres">
      <dgm:prSet presAssocID="{C44F89F0-A826-48B5-BDB2-46FFC9014430}" presName="Name19" presStyleLbl="parChTrans1D4" presStyleIdx="0" presStyleCnt="4"/>
      <dgm:spPr/>
      <dgm:t>
        <a:bodyPr/>
        <a:lstStyle/>
        <a:p>
          <a:endParaRPr lang="en-US"/>
        </a:p>
      </dgm:t>
    </dgm:pt>
    <dgm:pt modelId="{CE7835EF-A287-4B00-8F64-303434690779}" type="pres">
      <dgm:prSet presAssocID="{67128AA6-3707-4595-A277-618522DAC455}" presName="Name21" presStyleCnt="0"/>
      <dgm:spPr/>
    </dgm:pt>
    <dgm:pt modelId="{D8FE9747-5B93-403F-AE92-A302B777FEE3}" type="pres">
      <dgm:prSet presAssocID="{67128AA6-3707-4595-A277-618522DAC455}" presName="level2Shape" presStyleLbl="node4" presStyleIdx="0" presStyleCnt="4"/>
      <dgm:spPr/>
      <dgm:t>
        <a:bodyPr/>
        <a:lstStyle/>
        <a:p>
          <a:endParaRPr lang="en-US"/>
        </a:p>
      </dgm:t>
    </dgm:pt>
    <dgm:pt modelId="{82524CEF-95BE-4A0F-A19E-5784D0CE6A73}" type="pres">
      <dgm:prSet presAssocID="{67128AA6-3707-4595-A277-618522DAC455}" presName="hierChild3" presStyleCnt="0"/>
      <dgm:spPr/>
    </dgm:pt>
    <dgm:pt modelId="{287DFD71-D35C-4482-8EC4-A0081B7AA62C}" type="pres">
      <dgm:prSet presAssocID="{8281F31F-2A64-486A-96D3-53B4E2F39984}" presName="Name19" presStyleLbl="parChTrans1D4" presStyleIdx="1" presStyleCnt="4"/>
      <dgm:spPr/>
      <dgm:t>
        <a:bodyPr/>
        <a:lstStyle/>
        <a:p>
          <a:endParaRPr lang="en-US"/>
        </a:p>
      </dgm:t>
    </dgm:pt>
    <dgm:pt modelId="{8A9734A7-390C-4B6F-A36C-04272BFA3B0C}" type="pres">
      <dgm:prSet presAssocID="{B7658719-221B-42BB-8311-33E5F1FBBD8F}" presName="Name21" presStyleCnt="0"/>
      <dgm:spPr/>
    </dgm:pt>
    <dgm:pt modelId="{58E4650E-63C8-4C43-9B01-35FF53936699}" type="pres">
      <dgm:prSet presAssocID="{B7658719-221B-42BB-8311-33E5F1FBBD8F}" presName="level2Shape" presStyleLbl="node4" presStyleIdx="1" presStyleCnt="4"/>
      <dgm:spPr/>
      <dgm:t>
        <a:bodyPr/>
        <a:lstStyle/>
        <a:p>
          <a:endParaRPr lang="en-US"/>
        </a:p>
      </dgm:t>
    </dgm:pt>
    <dgm:pt modelId="{B270E5B3-6407-4A1F-AE47-F20AD3C5581E}" type="pres">
      <dgm:prSet presAssocID="{B7658719-221B-42BB-8311-33E5F1FBBD8F}" presName="hierChild3" presStyleCnt="0"/>
      <dgm:spPr/>
    </dgm:pt>
    <dgm:pt modelId="{886BE01E-A2D1-4064-856C-1257A099D4F1}" type="pres">
      <dgm:prSet presAssocID="{60C45603-B89B-4DCC-B4EF-8F9E572A5AAA}" presName="Name19" presStyleLbl="parChTrans1D2" presStyleIdx="1" presStyleCnt="2"/>
      <dgm:spPr/>
      <dgm:t>
        <a:bodyPr/>
        <a:lstStyle/>
        <a:p>
          <a:endParaRPr lang="en-US"/>
        </a:p>
      </dgm:t>
    </dgm:pt>
    <dgm:pt modelId="{4FA09D7F-2BC9-4C2E-A420-C54A538357E5}" type="pres">
      <dgm:prSet presAssocID="{C75F2F39-5B34-459A-8546-D247F38E69FC}" presName="Name21" presStyleCnt="0"/>
      <dgm:spPr/>
    </dgm:pt>
    <dgm:pt modelId="{9631A086-EE1F-4953-A95A-AE6E76ADB460}" type="pres">
      <dgm:prSet presAssocID="{C75F2F39-5B34-459A-8546-D247F38E69FC}" presName="level2Shape" presStyleLbl="node2" presStyleIdx="1" presStyleCnt="2"/>
      <dgm:spPr/>
      <dgm:t>
        <a:bodyPr/>
        <a:lstStyle/>
        <a:p>
          <a:endParaRPr lang="en-US"/>
        </a:p>
      </dgm:t>
    </dgm:pt>
    <dgm:pt modelId="{04A0C926-1C6C-4054-9D43-7BEBF593E069}" type="pres">
      <dgm:prSet presAssocID="{C75F2F39-5B34-459A-8546-D247F38E69FC}" presName="hierChild3" presStyleCnt="0"/>
      <dgm:spPr/>
    </dgm:pt>
    <dgm:pt modelId="{1FE28F52-038D-4373-9B87-D7D8856929B7}" type="pres">
      <dgm:prSet presAssocID="{658E1665-97F3-4ACE-B6F6-91C26A41907E}" presName="Name19" presStyleLbl="parChTrans1D3" presStyleIdx="1" presStyleCnt="2"/>
      <dgm:spPr/>
      <dgm:t>
        <a:bodyPr/>
        <a:lstStyle/>
        <a:p>
          <a:endParaRPr lang="en-US"/>
        </a:p>
      </dgm:t>
    </dgm:pt>
    <dgm:pt modelId="{8EF46CBC-8A3C-4683-992B-9A69F383C20D}" type="pres">
      <dgm:prSet presAssocID="{DFBBE343-939C-4CB0-910C-73BD003886B9}" presName="Name21" presStyleCnt="0"/>
      <dgm:spPr/>
    </dgm:pt>
    <dgm:pt modelId="{49286390-5F9C-4CD1-AF59-9915997A42C3}" type="pres">
      <dgm:prSet presAssocID="{DFBBE343-939C-4CB0-910C-73BD003886B9}" presName="level2Shape" presStyleLbl="node3" presStyleIdx="1" presStyleCnt="2"/>
      <dgm:spPr/>
      <dgm:t>
        <a:bodyPr/>
        <a:lstStyle/>
        <a:p>
          <a:endParaRPr lang="en-US"/>
        </a:p>
      </dgm:t>
    </dgm:pt>
    <dgm:pt modelId="{32EC6C12-B4F1-4C35-9756-852DF520E474}" type="pres">
      <dgm:prSet presAssocID="{DFBBE343-939C-4CB0-910C-73BD003886B9}" presName="hierChild3" presStyleCnt="0"/>
      <dgm:spPr/>
    </dgm:pt>
    <dgm:pt modelId="{AEFC73AE-DED9-42A3-8A8A-30AE817BC5B3}" type="pres">
      <dgm:prSet presAssocID="{D2C8F87D-A6DB-4DB4-AA92-083F106F8137}" presName="Name19" presStyleLbl="parChTrans1D4" presStyleIdx="2" presStyleCnt="4"/>
      <dgm:spPr/>
      <dgm:t>
        <a:bodyPr/>
        <a:lstStyle/>
        <a:p>
          <a:endParaRPr lang="en-US"/>
        </a:p>
      </dgm:t>
    </dgm:pt>
    <dgm:pt modelId="{8731E829-46EA-46EA-BAB7-5A3814D3BC2E}" type="pres">
      <dgm:prSet presAssocID="{17AB2199-FB92-4CFF-B2FB-94AF2900B9A8}" presName="Name21" presStyleCnt="0"/>
      <dgm:spPr/>
    </dgm:pt>
    <dgm:pt modelId="{980BEBF5-76EC-4BDC-97A4-E536B1EE0367}" type="pres">
      <dgm:prSet presAssocID="{17AB2199-FB92-4CFF-B2FB-94AF2900B9A8}" presName="level2Shape" presStyleLbl="node4" presStyleIdx="2" presStyleCnt="4"/>
      <dgm:spPr/>
      <dgm:t>
        <a:bodyPr/>
        <a:lstStyle/>
        <a:p>
          <a:endParaRPr lang="en-US"/>
        </a:p>
      </dgm:t>
    </dgm:pt>
    <dgm:pt modelId="{8E0AC126-1FFD-427B-A5FD-8407AC20D2ED}" type="pres">
      <dgm:prSet presAssocID="{17AB2199-FB92-4CFF-B2FB-94AF2900B9A8}" presName="hierChild3" presStyleCnt="0"/>
      <dgm:spPr/>
    </dgm:pt>
    <dgm:pt modelId="{D5DEFD2F-EB09-42AE-9F5B-0EDC6831FD88}" type="pres">
      <dgm:prSet presAssocID="{43D75C70-21BF-4AA4-887A-D13AB39B3426}" presName="Name19" presStyleLbl="parChTrans1D4" presStyleIdx="3" presStyleCnt="4"/>
      <dgm:spPr/>
      <dgm:t>
        <a:bodyPr/>
        <a:lstStyle/>
        <a:p>
          <a:endParaRPr lang="en-US"/>
        </a:p>
      </dgm:t>
    </dgm:pt>
    <dgm:pt modelId="{8CF5112C-602F-42AD-BC85-936611954AAB}" type="pres">
      <dgm:prSet presAssocID="{04E5582F-6DE3-47A6-B414-A53940A385C1}" presName="Name21" presStyleCnt="0"/>
      <dgm:spPr/>
    </dgm:pt>
    <dgm:pt modelId="{D9130E33-7218-4FD9-9622-11AACBC7B09F}" type="pres">
      <dgm:prSet presAssocID="{04E5582F-6DE3-47A6-B414-A53940A385C1}" presName="level2Shape" presStyleLbl="node4" presStyleIdx="3" presStyleCnt="4"/>
      <dgm:spPr/>
      <dgm:t>
        <a:bodyPr/>
        <a:lstStyle/>
        <a:p>
          <a:endParaRPr lang="en-US"/>
        </a:p>
      </dgm:t>
    </dgm:pt>
    <dgm:pt modelId="{128B2B16-C0D3-4AA2-A664-E5CFE9115DEF}" type="pres">
      <dgm:prSet presAssocID="{04E5582F-6DE3-47A6-B414-A53940A385C1}" presName="hierChild3" presStyleCnt="0"/>
      <dgm:spPr/>
    </dgm:pt>
    <dgm:pt modelId="{73C4E867-912B-4573-8D06-941E13BCF704}" type="pres">
      <dgm:prSet presAssocID="{F6C3F78A-9AE0-4328-B791-6A0B118696D0}" presName="bgShapesFlow" presStyleCnt="0"/>
      <dgm:spPr/>
    </dgm:pt>
  </dgm:ptLst>
  <dgm:cxnLst>
    <dgm:cxn modelId="{BF26EF8A-13B3-4B30-ADBC-F49EC50C9C2F}" type="presOf" srcId="{DFBBE343-939C-4CB0-910C-73BD003886B9}" destId="{49286390-5F9C-4CD1-AF59-9915997A42C3}" srcOrd="0" destOrd="0" presId="urn:microsoft.com/office/officeart/2005/8/layout/hierarchy6"/>
    <dgm:cxn modelId="{0C8D9C68-2134-4713-8ED3-B0943115B8B3}" type="presOf" srcId="{15729B08-2685-4F6F-8340-5C5F43D83096}" destId="{33A918B1-1C92-4A46-9C20-4278F1BFBA75}" srcOrd="0" destOrd="0" presId="urn:microsoft.com/office/officeart/2005/8/layout/hierarchy6"/>
    <dgm:cxn modelId="{625E70E8-587D-4AC7-8D16-C09EE071A42E}" type="presOf" srcId="{D2C8F87D-A6DB-4DB4-AA92-083F106F8137}" destId="{AEFC73AE-DED9-42A3-8A8A-30AE817BC5B3}" srcOrd="0" destOrd="0" presId="urn:microsoft.com/office/officeart/2005/8/layout/hierarchy6"/>
    <dgm:cxn modelId="{24BEB5D3-E3DC-457B-AAB9-110BCF9EDDC7}" type="presOf" srcId="{C75F2F39-5B34-459A-8546-D247F38E69FC}" destId="{9631A086-EE1F-4953-A95A-AE6E76ADB460}" srcOrd="0" destOrd="0" presId="urn:microsoft.com/office/officeart/2005/8/layout/hierarchy6"/>
    <dgm:cxn modelId="{EA0BCED7-AB4F-4909-9A37-878DB99E9688}" srcId="{C75F2F39-5B34-459A-8546-D247F38E69FC}" destId="{DFBBE343-939C-4CB0-910C-73BD003886B9}" srcOrd="0" destOrd="0" parTransId="{658E1665-97F3-4ACE-B6F6-91C26A41907E}" sibTransId="{39E9F67A-A544-4C78-BC70-53EA4E482BAA}"/>
    <dgm:cxn modelId="{1D58387F-D4B0-4841-B203-E06A7DB0BBAB}" type="presOf" srcId="{67128AA6-3707-4595-A277-618522DAC455}" destId="{D8FE9747-5B93-403F-AE92-A302B777FEE3}" srcOrd="0" destOrd="0" presId="urn:microsoft.com/office/officeart/2005/8/layout/hierarchy6"/>
    <dgm:cxn modelId="{EC6FE3F3-32B6-4D58-8203-E223EA41C377}" type="presOf" srcId="{FD891FFD-1709-4735-AC84-C832BCE08192}" destId="{3ED6DF9B-50E2-41BC-A719-404C33DE3D66}" srcOrd="0" destOrd="0" presId="urn:microsoft.com/office/officeart/2005/8/layout/hierarchy6"/>
    <dgm:cxn modelId="{8670AA0C-BB15-41A9-A5F0-0032E5152AEF}" srcId="{F6C3F78A-9AE0-4328-B791-6A0B118696D0}" destId="{FD891FFD-1709-4735-AC84-C832BCE08192}" srcOrd="0" destOrd="0" parTransId="{54D81BD9-50C1-4D15-A177-DCC5C4E9E00C}" sibTransId="{FD83EBB6-371C-4B10-9DBD-5283FC692616}"/>
    <dgm:cxn modelId="{C491086A-18EB-4D8A-A8EB-6272FA1BBB69}" type="presOf" srcId="{C44F89F0-A826-48B5-BDB2-46FFC9014430}" destId="{42AC3420-363C-49D9-8F6D-C82A16832F8F}" srcOrd="0" destOrd="0" presId="urn:microsoft.com/office/officeart/2005/8/layout/hierarchy6"/>
    <dgm:cxn modelId="{634B1B2B-EE4B-40BC-9CDB-0A15CF790192}" srcId="{79F3D7B4-70C0-4FE3-BAE3-BF2D40C6B111}" destId="{67128AA6-3707-4595-A277-618522DAC455}" srcOrd="0" destOrd="0" parTransId="{C44F89F0-A826-48B5-BDB2-46FFC9014430}" sibTransId="{B4A77040-7A09-495C-804C-41AC6540B689}"/>
    <dgm:cxn modelId="{F44C7C29-3019-415E-B977-655F532B1332}" type="presOf" srcId="{17AB2199-FB92-4CFF-B2FB-94AF2900B9A8}" destId="{980BEBF5-76EC-4BDC-97A4-E536B1EE0367}" srcOrd="0" destOrd="0" presId="urn:microsoft.com/office/officeart/2005/8/layout/hierarchy6"/>
    <dgm:cxn modelId="{9D0CD4BE-0CFB-45EB-B9CC-17B009B759E7}" type="presOf" srcId="{658E1665-97F3-4ACE-B6F6-91C26A41907E}" destId="{1FE28F52-038D-4373-9B87-D7D8856929B7}" srcOrd="0" destOrd="0" presId="urn:microsoft.com/office/officeart/2005/8/layout/hierarchy6"/>
    <dgm:cxn modelId="{786124E3-F033-4E65-AC3F-FA2DD06F3810}" srcId="{17AB2199-FB92-4CFF-B2FB-94AF2900B9A8}" destId="{04E5582F-6DE3-47A6-B414-A53940A385C1}" srcOrd="0" destOrd="0" parTransId="{43D75C70-21BF-4AA4-887A-D13AB39B3426}" sibTransId="{030689B3-0D17-45EC-AB94-65B9E98C2E28}"/>
    <dgm:cxn modelId="{6D624614-E333-41CD-860A-F1AA582CEBB8}" type="presOf" srcId="{8281F31F-2A64-486A-96D3-53B4E2F39984}" destId="{287DFD71-D35C-4482-8EC4-A0081B7AA62C}" srcOrd="0" destOrd="0" presId="urn:microsoft.com/office/officeart/2005/8/layout/hierarchy6"/>
    <dgm:cxn modelId="{7764A553-FD6F-499E-B6EA-D5202185A35E}" srcId="{DFBBE343-939C-4CB0-910C-73BD003886B9}" destId="{17AB2199-FB92-4CFF-B2FB-94AF2900B9A8}" srcOrd="0" destOrd="0" parTransId="{D2C8F87D-A6DB-4DB4-AA92-083F106F8137}" sibTransId="{237C2357-B0FC-4E10-B4B7-E0555BA7F704}"/>
    <dgm:cxn modelId="{61711C8A-5DD5-4F75-B432-965519AEC46E}" srcId="{FD891FFD-1709-4735-AC84-C832BCE08192}" destId="{C75F2F39-5B34-459A-8546-D247F38E69FC}" srcOrd="1" destOrd="0" parTransId="{60C45603-B89B-4DCC-B4EF-8F9E572A5AAA}" sibTransId="{2F965DDD-5F64-4C90-94C7-2B943F0A19DE}"/>
    <dgm:cxn modelId="{6B485A9B-A496-420E-9C4C-3F69D9C939A8}" type="presOf" srcId="{79F3D7B4-70C0-4FE3-BAE3-BF2D40C6B111}" destId="{8CA23D90-21A3-4460-8143-CCF9CB0B53B8}" srcOrd="0" destOrd="0" presId="urn:microsoft.com/office/officeart/2005/8/layout/hierarchy6"/>
    <dgm:cxn modelId="{D2EE2F01-3272-449F-BA51-70E7638DEDB1}" type="presOf" srcId="{B7658719-221B-42BB-8311-33E5F1FBBD8F}" destId="{58E4650E-63C8-4C43-9B01-35FF53936699}" srcOrd="0" destOrd="0" presId="urn:microsoft.com/office/officeart/2005/8/layout/hierarchy6"/>
    <dgm:cxn modelId="{FF9AA173-EC42-48E3-9D65-D32F0A844F0B}" type="presOf" srcId="{F6C3F78A-9AE0-4328-B791-6A0B118696D0}" destId="{466D14E8-0057-4C1F-9B30-5D013BC4D294}" srcOrd="0" destOrd="0" presId="urn:microsoft.com/office/officeart/2005/8/layout/hierarchy6"/>
    <dgm:cxn modelId="{80BE0A8C-B53A-43EC-A552-FDF5D6B1E6BF}" srcId="{67128AA6-3707-4595-A277-618522DAC455}" destId="{B7658719-221B-42BB-8311-33E5F1FBBD8F}" srcOrd="0" destOrd="0" parTransId="{8281F31F-2A64-486A-96D3-53B4E2F39984}" sibTransId="{DB2E2AC5-ECC7-4E68-9825-DF93D6DA0353}"/>
    <dgm:cxn modelId="{BA5EB1D4-0CE8-4093-A126-97AA50707498}" type="presOf" srcId="{43D75C70-21BF-4AA4-887A-D13AB39B3426}" destId="{D5DEFD2F-EB09-42AE-9F5B-0EDC6831FD88}" srcOrd="0" destOrd="0" presId="urn:microsoft.com/office/officeart/2005/8/layout/hierarchy6"/>
    <dgm:cxn modelId="{208790EB-0236-4E9B-A7C7-7615E6C17755}" type="presOf" srcId="{C4384B9B-9C2B-4C30-9433-C3FB9A6E9BAB}" destId="{821F85A8-E6D2-47DE-A245-7E70579BAD4A}" srcOrd="0" destOrd="0" presId="urn:microsoft.com/office/officeart/2005/8/layout/hierarchy6"/>
    <dgm:cxn modelId="{D86C72B0-42A6-4D5A-A942-211B957BE69F}" type="presOf" srcId="{46A20389-B753-4139-99B6-BFEB9AE6FD5F}" destId="{DEE1AB3E-5172-4530-B4F7-A7693FAFA5A0}" srcOrd="0" destOrd="0" presId="urn:microsoft.com/office/officeart/2005/8/layout/hierarchy6"/>
    <dgm:cxn modelId="{307A67A9-4CBF-4994-B743-118F38A4707D}" srcId="{C4384B9B-9C2B-4C30-9433-C3FB9A6E9BAB}" destId="{79F3D7B4-70C0-4FE3-BAE3-BF2D40C6B111}" srcOrd="0" destOrd="0" parTransId="{15729B08-2685-4F6F-8340-5C5F43D83096}" sibTransId="{E194D441-6CBB-4FCB-B83D-7619B4C894A4}"/>
    <dgm:cxn modelId="{0AABED64-F30A-4C34-9F23-AC333DCE8497}" srcId="{FD891FFD-1709-4735-AC84-C832BCE08192}" destId="{C4384B9B-9C2B-4C30-9433-C3FB9A6E9BAB}" srcOrd="0" destOrd="0" parTransId="{46A20389-B753-4139-99B6-BFEB9AE6FD5F}" sibTransId="{E8852C29-C145-4A77-AB73-28073F077E25}"/>
    <dgm:cxn modelId="{E9271EDD-578F-458A-9EFA-E4E870775450}" type="presOf" srcId="{04E5582F-6DE3-47A6-B414-A53940A385C1}" destId="{D9130E33-7218-4FD9-9622-11AACBC7B09F}" srcOrd="0" destOrd="0" presId="urn:microsoft.com/office/officeart/2005/8/layout/hierarchy6"/>
    <dgm:cxn modelId="{61B2ED3E-8E96-4407-AE7E-9207F3EFC40B}" type="presOf" srcId="{60C45603-B89B-4DCC-B4EF-8F9E572A5AAA}" destId="{886BE01E-A2D1-4064-856C-1257A099D4F1}" srcOrd="0" destOrd="0" presId="urn:microsoft.com/office/officeart/2005/8/layout/hierarchy6"/>
    <dgm:cxn modelId="{81D696D8-2D85-4B9A-9415-E2D7BD687A1A}" type="presParOf" srcId="{466D14E8-0057-4C1F-9B30-5D013BC4D294}" destId="{93205F64-E0B1-4C31-BE18-CE4E0BA80D6D}" srcOrd="0" destOrd="0" presId="urn:microsoft.com/office/officeart/2005/8/layout/hierarchy6"/>
    <dgm:cxn modelId="{7568CEFE-FE5F-4EC2-88F2-2B7478B142C3}" type="presParOf" srcId="{93205F64-E0B1-4C31-BE18-CE4E0BA80D6D}" destId="{8573CE35-EADA-4B22-8C0C-E24C046CCB83}" srcOrd="0" destOrd="0" presId="urn:microsoft.com/office/officeart/2005/8/layout/hierarchy6"/>
    <dgm:cxn modelId="{193ADC2A-B837-425F-A9F8-26CCAA98E2CB}" type="presParOf" srcId="{8573CE35-EADA-4B22-8C0C-E24C046CCB83}" destId="{BA943107-60C2-48F2-994E-E241E6CA3967}" srcOrd="0" destOrd="0" presId="urn:microsoft.com/office/officeart/2005/8/layout/hierarchy6"/>
    <dgm:cxn modelId="{CF02EB7C-43E0-4E71-B464-B4D3BA4B01E9}" type="presParOf" srcId="{BA943107-60C2-48F2-994E-E241E6CA3967}" destId="{3ED6DF9B-50E2-41BC-A719-404C33DE3D66}" srcOrd="0" destOrd="0" presId="urn:microsoft.com/office/officeart/2005/8/layout/hierarchy6"/>
    <dgm:cxn modelId="{2D240A8D-4DDB-4C2B-BDA7-B838BA723D5E}" type="presParOf" srcId="{BA943107-60C2-48F2-994E-E241E6CA3967}" destId="{E22FC8AB-455C-415C-A01A-F0973D831ADA}" srcOrd="1" destOrd="0" presId="urn:microsoft.com/office/officeart/2005/8/layout/hierarchy6"/>
    <dgm:cxn modelId="{404A52D3-57D1-4BA1-B52E-4F9C77308227}" type="presParOf" srcId="{E22FC8AB-455C-415C-A01A-F0973D831ADA}" destId="{DEE1AB3E-5172-4530-B4F7-A7693FAFA5A0}" srcOrd="0" destOrd="0" presId="urn:microsoft.com/office/officeart/2005/8/layout/hierarchy6"/>
    <dgm:cxn modelId="{6810276F-565D-4010-B9CD-4196CCC45933}" type="presParOf" srcId="{E22FC8AB-455C-415C-A01A-F0973D831ADA}" destId="{37395916-28D7-47F8-A6B6-18F553D2675D}" srcOrd="1" destOrd="0" presId="urn:microsoft.com/office/officeart/2005/8/layout/hierarchy6"/>
    <dgm:cxn modelId="{A272E6D5-6894-4E2F-9716-8401768EBDA3}" type="presParOf" srcId="{37395916-28D7-47F8-A6B6-18F553D2675D}" destId="{821F85A8-E6D2-47DE-A245-7E70579BAD4A}" srcOrd="0" destOrd="0" presId="urn:microsoft.com/office/officeart/2005/8/layout/hierarchy6"/>
    <dgm:cxn modelId="{E6294512-F690-42E6-AACB-70B7CC8ED5B0}" type="presParOf" srcId="{37395916-28D7-47F8-A6B6-18F553D2675D}" destId="{4C4572B5-8C9E-4725-A5D0-6376F0DBB982}" srcOrd="1" destOrd="0" presId="urn:microsoft.com/office/officeart/2005/8/layout/hierarchy6"/>
    <dgm:cxn modelId="{6EC776F3-F39E-45D4-B6D3-E9BE27253B3F}" type="presParOf" srcId="{4C4572B5-8C9E-4725-A5D0-6376F0DBB982}" destId="{33A918B1-1C92-4A46-9C20-4278F1BFBA75}" srcOrd="0" destOrd="0" presId="urn:microsoft.com/office/officeart/2005/8/layout/hierarchy6"/>
    <dgm:cxn modelId="{88C8D9E9-42C0-4260-8D9A-ADCC854A3A28}" type="presParOf" srcId="{4C4572B5-8C9E-4725-A5D0-6376F0DBB982}" destId="{FEAAC2ED-4592-4DBB-A3FD-B430186E72B2}" srcOrd="1" destOrd="0" presId="urn:microsoft.com/office/officeart/2005/8/layout/hierarchy6"/>
    <dgm:cxn modelId="{B5C62F8A-13AD-4005-9CDF-AD1E7DD7920D}" type="presParOf" srcId="{FEAAC2ED-4592-4DBB-A3FD-B430186E72B2}" destId="{8CA23D90-21A3-4460-8143-CCF9CB0B53B8}" srcOrd="0" destOrd="0" presId="urn:microsoft.com/office/officeart/2005/8/layout/hierarchy6"/>
    <dgm:cxn modelId="{96C22232-6263-4C02-A090-E88313C2ACFE}" type="presParOf" srcId="{FEAAC2ED-4592-4DBB-A3FD-B430186E72B2}" destId="{7AA0BBBC-BDB6-48C8-ABD3-87B9C7D9F3D9}" srcOrd="1" destOrd="0" presId="urn:microsoft.com/office/officeart/2005/8/layout/hierarchy6"/>
    <dgm:cxn modelId="{DA58EFDD-A74C-4A66-B59E-A687568A57D1}" type="presParOf" srcId="{7AA0BBBC-BDB6-48C8-ABD3-87B9C7D9F3D9}" destId="{42AC3420-363C-49D9-8F6D-C82A16832F8F}" srcOrd="0" destOrd="0" presId="urn:microsoft.com/office/officeart/2005/8/layout/hierarchy6"/>
    <dgm:cxn modelId="{1F9DBF37-8678-423D-9624-369D888FFB3D}" type="presParOf" srcId="{7AA0BBBC-BDB6-48C8-ABD3-87B9C7D9F3D9}" destId="{CE7835EF-A287-4B00-8F64-303434690779}" srcOrd="1" destOrd="0" presId="urn:microsoft.com/office/officeart/2005/8/layout/hierarchy6"/>
    <dgm:cxn modelId="{D3C67931-1CF1-4A34-A88F-0F7873938CD2}" type="presParOf" srcId="{CE7835EF-A287-4B00-8F64-303434690779}" destId="{D8FE9747-5B93-403F-AE92-A302B777FEE3}" srcOrd="0" destOrd="0" presId="urn:microsoft.com/office/officeart/2005/8/layout/hierarchy6"/>
    <dgm:cxn modelId="{C8E6E303-EA23-4289-9B03-9399496CC4C1}" type="presParOf" srcId="{CE7835EF-A287-4B00-8F64-303434690779}" destId="{82524CEF-95BE-4A0F-A19E-5784D0CE6A73}" srcOrd="1" destOrd="0" presId="urn:microsoft.com/office/officeart/2005/8/layout/hierarchy6"/>
    <dgm:cxn modelId="{A7381215-2FCC-4374-906E-7957D08DF775}" type="presParOf" srcId="{82524CEF-95BE-4A0F-A19E-5784D0CE6A73}" destId="{287DFD71-D35C-4482-8EC4-A0081B7AA62C}" srcOrd="0" destOrd="0" presId="urn:microsoft.com/office/officeart/2005/8/layout/hierarchy6"/>
    <dgm:cxn modelId="{FF8068A6-C8AE-43DE-A362-065A1AA8AB87}" type="presParOf" srcId="{82524CEF-95BE-4A0F-A19E-5784D0CE6A73}" destId="{8A9734A7-390C-4B6F-A36C-04272BFA3B0C}" srcOrd="1" destOrd="0" presId="urn:microsoft.com/office/officeart/2005/8/layout/hierarchy6"/>
    <dgm:cxn modelId="{844B4A21-35E5-412B-8B50-22BD33BF4DB8}" type="presParOf" srcId="{8A9734A7-390C-4B6F-A36C-04272BFA3B0C}" destId="{58E4650E-63C8-4C43-9B01-35FF53936699}" srcOrd="0" destOrd="0" presId="urn:microsoft.com/office/officeart/2005/8/layout/hierarchy6"/>
    <dgm:cxn modelId="{0EC11FC7-3A98-4248-A5D9-8E595DD24754}" type="presParOf" srcId="{8A9734A7-390C-4B6F-A36C-04272BFA3B0C}" destId="{B270E5B3-6407-4A1F-AE47-F20AD3C5581E}" srcOrd="1" destOrd="0" presId="urn:microsoft.com/office/officeart/2005/8/layout/hierarchy6"/>
    <dgm:cxn modelId="{A9E5E3B2-0E59-42EF-9FC7-D69A5BCD7BAB}" type="presParOf" srcId="{E22FC8AB-455C-415C-A01A-F0973D831ADA}" destId="{886BE01E-A2D1-4064-856C-1257A099D4F1}" srcOrd="2" destOrd="0" presId="urn:microsoft.com/office/officeart/2005/8/layout/hierarchy6"/>
    <dgm:cxn modelId="{B6E84972-754C-4AED-9971-4940FAB162DA}" type="presParOf" srcId="{E22FC8AB-455C-415C-A01A-F0973D831ADA}" destId="{4FA09D7F-2BC9-4C2E-A420-C54A538357E5}" srcOrd="3" destOrd="0" presId="urn:microsoft.com/office/officeart/2005/8/layout/hierarchy6"/>
    <dgm:cxn modelId="{8A962984-294F-4AF1-AF0C-0E29A4A74AE6}" type="presParOf" srcId="{4FA09D7F-2BC9-4C2E-A420-C54A538357E5}" destId="{9631A086-EE1F-4953-A95A-AE6E76ADB460}" srcOrd="0" destOrd="0" presId="urn:microsoft.com/office/officeart/2005/8/layout/hierarchy6"/>
    <dgm:cxn modelId="{5844B499-6661-434F-867E-E2800E837802}" type="presParOf" srcId="{4FA09D7F-2BC9-4C2E-A420-C54A538357E5}" destId="{04A0C926-1C6C-4054-9D43-7BEBF593E069}" srcOrd="1" destOrd="0" presId="urn:microsoft.com/office/officeart/2005/8/layout/hierarchy6"/>
    <dgm:cxn modelId="{D0ADE21C-78CF-4945-A1BE-CF141D86BD98}" type="presParOf" srcId="{04A0C926-1C6C-4054-9D43-7BEBF593E069}" destId="{1FE28F52-038D-4373-9B87-D7D8856929B7}" srcOrd="0" destOrd="0" presId="urn:microsoft.com/office/officeart/2005/8/layout/hierarchy6"/>
    <dgm:cxn modelId="{638AF45B-B3E6-4B60-851E-E34DD071158F}" type="presParOf" srcId="{04A0C926-1C6C-4054-9D43-7BEBF593E069}" destId="{8EF46CBC-8A3C-4683-992B-9A69F383C20D}" srcOrd="1" destOrd="0" presId="urn:microsoft.com/office/officeart/2005/8/layout/hierarchy6"/>
    <dgm:cxn modelId="{4B2AF7B9-5E52-4803-AFFD-B233D3B62C36}" type="presParOf" srcId="{8EF46CBC-8A3C-4683-992B-9A69F383C20D}" destId="{49286390-5F9C-4CD1-AF59-9915997A42C3}" srcOrd="0" destOrd="0" presId="urn:microsoft.com/office/officeart/2005/8/layout/hierarchy6"/>
    <dgm:cxn modelId="{85CB1A78-CFD9-4B55-A300-88C70A860CE4}" type="presParOf" srcId="{8EF46CBC-8A3C-4683-992B-9A69F383C20D}" destId="{32EC6C12-B4F1-4C35-9756-852DF520E474}" srcOrd="1" destOrd="0" presId="urn:microsoft.com/office/officeart/2005/8/layout/hierarchy6"/>
    <dgm:cxn modelId="{37E0D8E0-44FA-4867-93E3-B1B35EEDC39A}" type="presParOf" srcId="{32EC6C12-B4F1-4C35-9756-852DF520E474}" destId="{AEFC73AE-DED9-42A3-8A8A-30AE817BC5B3}" srcOrd="0" destOrd="0" presId="urn:microsoft.com/office/officeart/2005/8/layout/hierarchy6"/>
    <dgm:cxn modelId="{C288EFD6-7D30-43B8-A3BB-943E4BFCEDF0}" type="presParOf" srcId="{32EC6C12-B4F1-4C35-9756-852DF520E474}" destId="{8731E829-46EA-46EA-BAB7-5A3814D3BC2E}" srcOrd="1" destOrd="0" presId="urn:microsoft.com/office/officeart/2005/8/layout/hierarchy6"/>
    <dgm:cxn modelId="{32723AFC-4232-43D8-9BBC-3FB5D370B149}" type="presParOf" srcId="{8731E829-46EA-46EA-BAB7-5A3814D3BC2E}" destId="{980BEBF5-76EC-4BDC-97A4-E536B1EE0367}" srcOrd="0" destOrd="0" presId="urn:microsoft.com/office/officeart/2005/8/layout/hierarchy6"/>
    <dgm:cxn modelId="{6C597965-BBAC-4094-9932-FD918252E347}" type="presParOf" srcId="{8731E829-46EA-46EA-BAB7-5A3814D3BC2E}" destId="{8E0AC126-1FFD-427B-A5FD-8407AC20D2ED}" srcOrd="1" destOrd="0" presId="urn:microsoft.com/office/officeart/2005/8/layout/hierarchy6"/>
    <dgm:cxn modelId="{A3A50BE2-6918-4664-B148-8AFF6E7A9A9F}" type="presParOf" srcId="{8E0AC126-1FFD-427B-A5FD-8407AC20D2ED}" destId="{D5DEFD2F-EB09-42AE-9F5B-0EDC6831FD88}" srcOrd="0" destOrd="0" presId="urn:microsoft.com/office/officeart/2005/8/layout/hierarchy6"/>
    <dgm:cxn modelId="{964E77C3-6C44-44AD-AACF-9FD9A86227B8}" type="presParOf" srcId="{8E0AC126-1FFD-427B-A5FD-8407AC20D2ED}" destId="{8CF5112C-602F-42AD-BC85-936611954AAB}" srcOrd="1" destOrd="0" presId="urn:microsoft.com/office/officeart/2005/8/layout/hierarchy6"/>
    <dgm:cxn modelId="{171A6381-20C9-4D03-AB0F-8046DD40DD25}" type="presParOf" srcId="{8CF5112C-602F-42AD-BC85-936611954AAB}" destId="{D9130E33-7218-4FD9-9622-11AACBC7B09F}" srcOrd="0" destOrd="0" presId="urn:microsoft.com/office/officeart/2005/8/layout/hierarchy6"/>
    <dgm:cxn modelId="{02281DC5-91AA-486E-94F6-30428F2DF53A}" type="presParOf" srcId="{8CF5112C-602F-42AD-BC85-936611954AAB}" destId="{128B2B16-C0D3-4AA2-A664-E5CFE9115DEF}" srcOrd="1" destOrd="0" presId="urn:microsoft.com/office/officeart/2005/8/layout/hierarchy6"/>
    <dgm:cxn modelId="{6EF2DF05-D4B9-4B30-8A74-B7F174D8DA97}" type="presParOf" srcId="{466D14E8-0057-4C1F-9B30-5D013BC4D294}" destId="{73C4E867-912B-4573-8D06-941E13BCF704}"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9E394A5A-90D0-49F1-8A31-8A4A1481E3FD}" type="datetimeFigureOut">
              <a:rPr lang="en-US"/>
              <a:pPr>
                <a:defRPr/>
              </a:pPr>
              <a:t>4/23/2009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6423C596-8A94-47D1-A69B-8279F40B41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DF335-4CC6-4AAA-B66C-49ED31234A02}"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389F9-4964-48B4-9123-9486441B646D}"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4767C-E0EC-47AE-A1D6-C3A9B0A87C03}"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17F22-2063-46C0-A198-4B6B79FA8FE6}"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B0D70-F8FA-491E-8DE0-77B76B6C4920}"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98660-4F64-4FAE-B303-766BA0FB3684}"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60C41-B64C-43AF-886E-E5E7416ABFFA}"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631C1C-4EAE-40F8-AE81-CDA50D573743}"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423C596-8A94-47D1-A69B-8279F40B41F4}"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B7AC18-02D3-465F-87E5-35B7C45FFEC0}"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9DF335-4CC6-4AAA-B66C-49ED31234A02}"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ADBC5AC-4B4C-406F-95AB-A157C584953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A25607D-8121-4A17-9E5B-B884277C24A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00D073C-72A2-4EEF-8C04-F6A75050C2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A9E0DD8-1EF2-4440-94CA-EF7B58BAFF4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4/7/2009</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9D9802-3E97-4B21-BC90-7B641110994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FFF49F4-CDAE-4DD3-AEDD-8ECB73EA6E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2C4D0637-A978-4330-96EA-57770E589B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848C6D0-402C-48F2-957C-5979236A5D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4B30719D-DF19-4015-BC7A-B74E8D1235E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437C980F-6834-4542-95D7-660EF81FC2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smtClean="0"/>
              <a:t>4/7/2009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BE4B818A-E6A5-419D-BB7D-5FD6B55E28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r>
              <a:rPr lang="en-US" smtClean="0"/>
              <a:t>4/7/2009</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BF13472E-2FA9-4193-B8B4-566A5539902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2.gotomeeting.com/register/948368482" TargetMode="External"/><Relationship Id="rId1" Type="http://schemas.openxmlformats.org/officeDocument/2006/relationships/slideLayout" Target="../slideLayouts/slideLayout1.xml"/><Relationship Id="rId4" Type="http://schemas.openxmlformats.org/officeDocument/2006/relationships/hyperlink" Target="mailto:Info@dbmarketingsolution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ha365.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dbmarketingsolutions.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Info@Dbmarketingsolutions.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3352800" y="152400"/>
            <a:ext cx="5334000" cy="1371600"/>
          </a:xfrm>
          <a:prstGeom prst="rect">
            <a:avLst/>
          </a:prstGeom>
          <a:noFill/>
          <a:ln w="9525">
            <a:noFill/>
            <a:miter lim="800000"/>
            <a:headEnd/>
            <a:tailEnd/>
          </a:ln>
        </p:spPr>
        <p:txBody>
          <a:bodyPr anchor="ctr"/>
          <a:lstStyle/>
          <a:p>
            <a:pPr algn="ctr" eaLnBrk="0" hangingPunct="0">
              <a:defRPr/>
            </a:pPr>
            <a:r>
              <a:rPr lang="en-US" sz="3200" b="1" dirty="0">
                <a:solidFill>
                  <a:schemeClr val="tx2"/>
                </a:solidFill>
                <a:effectLst>
                  <a:outerShdw blurRad="38100" dist="38100" dir="2700000" algn="tl">
                    <a:srgbClr val="C0C0C0"/>
                  </a:outerShdw>
                </a:effectLst>
                <a:latin typeface="Franklin Gothic Medium" pitchFamily="34" charset="0"/>
              </a:rPr>
              <a:t>The lines will be muted…</a:t>
            </a:r>
            <a:endParaRPr lang="en-US" sz="3200" b="1" dirty="0">
              <a:latin typeface="Franklin Gothic Medium" pitchFamily="34" charset="0"/>
            </a:endParaRPr>
          </a:p>
        </p:txBody>
      </p:sp>
      <p:sp>
        <p:nvSpPr>
          <p:cNvPr id="227331" name="Rectangle 3"/>
          <p:cNvSpPr>
            <a:spLocks noChangeArrowheads="1"/>
          </p:cNvSpPr>
          <p:nvPr/>
        </p:nvSpPr>
        <p:spPr bwMode="auto">
          <a:xfrm>
            <a:off x="3429000" y="1143000"/>
            <a:ext cx="5410200" cy="3657600"/>
          </a:xfrm>
          <a:prstGeom prst="rect">
            <a:avLst/>
          </a:prstGeom>
          <a:noFill/>
          <a:ln w="9525">
            <a:noFill/>
            <a:miter lim="800000"/>
            <a:headEnd/>
            <a:tailEnd/>
          </a:ln>
        </p:spPr>
        <p:txBody>
          <a:bodyPr/>
          <a:lstStyle/>
          <a:p>
            <a:pPr algn="ctr" eaLnBrk="0" hangingPunct="0">
              <a:spcBef>
                <a:spcPct val="20000"/>
              </a:spcBef>
              <a:buClr>
                <a:schemeClr val="accent1"/>
              </a:buClr>
              <a:buSzPct val="70000"/>
              <a:buFont typeface="Wingdings 2" pitchFamily="18" charset="2"/>
              <a:buNone/>
              <a:defRPr/>
            </a:pPr>
            <a:r>
              <a:rPr lang="en-US" sz="2400" b="1" dirty="0">
                <a:solidFill>
                  <a:schemeClr val="tx2"/>
                </a:solidFill>
                <a:effectLst>
                  <a:outerShdw blurRad="38100" dist="38100" dir="2700000" algn="tl">
                    <a:srgbClr val="C0C0C0"/>
                  </a:outerShdw>
                </a:effectLst>
                <a:latin typeface="Franklin Gothic Book" pitchFamily="34" charset="0"/>
              </a:rPr>
              <a:t>To ask a question during the presentation, simply submit your question using the GoToWebinar program on your desktop.</a:t>
            </a:r>
          </a:p>
          <a:p>
            <a:pPr algn="ctr" eaLnBrk="0" hangingPunct="0">
              <a:spcBef>
                <a:spcPct val="20000"/>
              </a:spcBef>
              <a:buClr>
                <a:schemeClr val="accent1"/>
              </a:buClr>
              <a:buSzPct val="70000"/>
              <a:buFont typeface="Wingdings 2" pitchFamily="18" charset="2"/>
              <a:buNone/>
              <a:defRPr/>
            </a:pPr>
            <a:endParaRPr lang="en-US" sz="1200" b="1" dirty="0">
              <a:solidFill>
                <a:schemeClr val="tx2"/>
              </a:solidFill>
              <a:effectLst>
                <a:outerShdw blurRad="38100" dist="38100" dir="2700000" algn="tl">
                  <a:srgbClr val="C0C0C0"/>
                </a:outerShdw>
              </a:effectLst>
              <a:latin typeface="Franklin Gothic Book" pitchFamily="34" charset="0"/>
            </a:endParaRPr>
          </a:p>
          <a:p>
            <a:pPr algn="ctr" eaLnBrk="0" hangingPunct="0">
              <a:spcBef>
                <a:spcPct val="20000"/>
              </a:spcBef>
              <a:buClr>
                <a:schemeClr val="accent1"/>
              </a:buClr>
              <a:buSzPct val="70000"/>
              <a:buFont typeface="Wingdings 2" pitchFamily="18" charset="2"/>
              <a:buNone/>
              <a:defRPr/>
            </a:pPr>
            <a:r>
              <a:rPr lang="en-US" sz="2400" b="1" i="1" dirty="0">
                <a:solidFill>
                  <a:schemeClr val="tx2"/>
                </a:solidFill>
                <a:effectLst>
                  <a:outerShdw blurRad="38100" dist="38100" dir="2700000" algn="tl">
                    <a:srgbClr val="000000">
                      <a:alpha val="43137"/>
                    </a:srgbClr>
                  </a:outerShdw>
                </a:effectLst>
                <a:latin typeface="Franklin Gothic Book" pitchFamily="34" charset="0"/>
              </a:rPr>
              <a:t>Do Not Put Us On Hold During Intros!</a:t>
            </a:r>
          </a:p>
          <a:p>
            <a:pPr algn="ctr" eaLnBrk="0" hangingPunct="0">
              <a:spcBef>
                <a:spcPct val="20000"/>
              </a:spcBef>
              <a:buClr>
                <a:schemeClr val="accent1"/>
              </a:buClr>
              <a:buSzPct val="70000"/>
              <a:buFont typeface="Wingdings 2" pitchFamily="18" charset="2"/>
              <a:buNone/>
              <a:defRPr/>
            </a:pPr>
            <a:endParaRPr lang="en-US" sz="1100" b="1" dirty="0">
              <a:solidFill>
                <a:schemeClr val="tx2"/>
              </a:solidFill>
              <a:effectLst>
                <a:outerShdw blurRad="38100" dist="38100" dir="2700000" algn="tl">
                  <a:srgbClr val="C0C0C0"/>
                </a:outerShdw>
              </a:effectLst>
              <a:latin typeface="Franklin Gothic Book" pitchFamily="34" charset="0"/>
            </a:endParaRPr>
          </a:p>
          <a:p>
            <a:pPr algn="ctr">
              <a:defRPr/>
            </a:pPr>
            <a:r>
              <a:rPr lang="en-US" sz="2400" dirty="0">
                <a:solidFill>
                  <a:srgbClr val="FFC000"/>
                </a:solidFill>
                <a:latin typeface="+mj-lt"/>
              </a:rPr>
              <a:t>Call this number 1-218-339-2620</a:t>
            </a:r>
          </a:p>
          <a:p>
            <a:pPr algn="ctr">
              <a:defRPr/>
            </a:pPr>
            <a:r>
              <a:rPr lang="en-US" sz="2400" dirty="0">
                <a:solidFill>
                  <a:srgbClr val="FFC000"/>
                </a:solidFill>
                <a:latin typeface="+mj-lt"/>
              </a:rPr>
              <a:t>723039#   For Audio</a:t>
            </a:r>
          </a:p>
          <a:p>
            <a:pPr algn="ctr">
              <a:defRPr/>
            </a:pPr>
            <a:r>
              <a:rPr lang="en-US" sz="3600" b="1" i="1" dirty="0">
                <a:solidFill>
                  <a:srgbClr val="FFC000"/>
                </a:solidFill>
                <a:latin typeface="+mj-lt"/>
              </a:rPr>
              <a:t>If you can’t hear </a:t>
            </a:r>
            <a:r>
              <a:rPr lang="en-US" sz="3600" b="1" i="1" dirty="0" smtClean="0">
                <a:solidFill>
                  <a:srgbClr val="FFC000"/>
                </a:solidFill>
                <a:latin typeface="+mj-lt"/>
              </a:rPr>
              <a:t>us—</a:t>
            </a:r>
            <a:r>
              <a:rPr lang="en-US" sz="3600" b="1" i="1" dirty="0" smtClean="0">
                <a:solidFill>
                  <a:srgbClr val="FFC000"/>
                </a:solidFill>
                <a:effectLst>
                  <a:outerShdw blurRad="38100" dist="38100" dir="2700000" algn="tl">
                    <a:srgbClr val="000000">
                      <a:alpha val="43137"/>
                    </a:srgbClr>
                  </a:outerShdw>
                </a:effectLst>
                <a:latin typeface="+mj-lt"/>
              </a:rPr>
              <a:t>REDIAL </a:t>
            </a:r>
            <a:endParaRPr lang="en-US" sz="2400" dirty="0">
              <a:solidFill>
                <a:srgbClr val="FFC000"/>
              </a:solidFill>
              <a:effectLst>
                <a:outerShdw blurRad="38100" dist="38100" dir="2700000" algn="tl">
                  <a:srgbClr val="000000">
                    <a:alpha val="43137"/>
                  </a:srgbClr>
                </a:outerShdw>
              </a:effectLst>
              <a:latin typeface="+mj-lt"/>
            </a:endParaRPr>
          </a:p>
          <a:p>
            <a:pPr algn="ctr">
              <a:defRPr/>
            </a:pPr>
            <a:r>
              <a:rPr lang="en-US" sz="2400" dirty="0">
                <a:latin typeface="+mj-lt"/>
              </a:rPr>
              <a:t>If you lose your connection—</a:t>
            </a:r>
          </a:p>
          <a:p>
            <a:pPr algn="ctr">
              <a:defRPr/>
            </a:pPr>
            <a:r>
              <a:rPr lang="en-US" sz="2400" dirty="0">
                <a:latin typeface="+mj-lt"/>
              </a:rPr>
              <a:t>Webinar ID </a:t>
            </a:r>
            <a:r>
              <a:rPr lang="en-US" sz="2400" dirty="0" smtClean="0">
                <a:hlinkClick r:id="rId2"/>
              </a:rPr>
              <a:t>948-368-482</a:t>
            </a:r>
            <a:r>
              <a:rPr lang="en-US" sz="2400" dirty="0" smtClean="0"/>
              <a:t>     </a:t>
            </a:r>
            <a:endParaRPr lang="en-US" sz="2400" dirty="0">
              <a:solidFill>
                <a:srgbClr val="002060"/>
              </a:solidFill>
              <a:latin typeface="+mj-lt"/>
            </a:endParaRPr>
          </a:p>
          <a:p>
            <a:pPr algn="ctr" eaLnBrk="0" hangingPunct="0">
              <a:spcBef>
                <a:spcPct val="20000"/>
              </a:spcBef>
              <a:buClr>
                <a:schemeClr val="accent1"/>
              </a:buClr>
              <a:buSzPct val="70000"/>
              <a:buFont typeface="Wingdings 2" pitchFamily="18" charset="2"/>
              <a:buNone/>
              <a:defRPr/>
            </a:pPr>
            <a:endParaRPr lang="en-US" sz="3200" dirty="0">
              <a:solidFill>
                <a:schemeClr val="tx2"/>
              </a:solidFill>
              <a:latin typeface="Franklin Gothic Book" pitchFamily="34" charset="0"/>
            </a:endParaRPr>
          </a:p>
        </p:txBody>
      </p:sp>
      <p:pic>
        <p:nvPicPr>
          <p:cNvPr id="10244" name="Picture 4" descr="MPj04387220000[1]"/>
          <p:cNvPicPr>
            <a:picLocks noChangeAspect="1" noChangeArrowheads="1"/>
          </p:cNvPicPr>
          <p:nvPr/>
        </p:nvPicPr>
        <p:blipFill>
          <a:blip r:embed="rId3"/>
          <a:srcRect/>
          <a:stretch>
            <a:fillRect/>
          </a:stretch>
        </p:blipFill>
        <p:spPr bwMode="auto">
          <a:xfrm>
            <a:off x="533400" y="1143000"/>
            <a:ext cx="2489200" cy="3733800"/>
          </a:xfrm>
          <a:prstGeom prst="rect">
            <a:avLst/>
          </a:prstGeom>
          <a:noFill/>
          <a:ln w="38100">
            <a:solidFill>
              <a:schemeClr val="bg2"/>
            </a:solidFill>
            <a:miter lim="800000"/>
            <a:headEnd/>
            <a:tailEnd/>
          </a:ln>
        </p:spPr>
      </p:pic>
      <p:sp>
        <p:nvSpPr>
          <p:cNvPr id="57349" name="Rectangle 5"/>
          <p:cNvSpPr>
            <a:spLocks noChangeArrowheads="1"/>
          </p:cNvSpPr>
          <p:nvPr/>
        </p:nvSpPr>
        <p:spPr bwMode="auto">
          <a:xfrm>
            <a:off x="381000" y="5943600"/>
            <a:ext cx="8763000" cy="523875"/>
          </a:xfrm>
          <a:prstGeom prst="rect">
            <a:avLst/>
          </a:prstGeom>
          <a:noFill/>
          <a:ln w="9525" algn="ctr">
            <a:noFill/>
            <a:miter lim="800000"/>
            <a:headEnd/>
            <a:tailEnd/>
          </a:ln>
          <a:effectLst/>
        </p:spPr>
        <p:txBody>
          <a:bodyPr>
            <a:spAutoFit/>
          </a:bodyPr>
          <a:lstStyle/>
          <a:p>
            <a:pPr algn="ctr" eaLnBrk="0" hangingPunct="0">
              <a:spcBef>
                <a:spcPct val="20000"/>
              </a:spcBef>
              <a:buClr>
                <a:schemeClr val="accent1"/>
              </a:buClr>
              <a:buSzPct val="70000"/>
              <a:buFont typeface="Wingdings 2" pitchFamily="18" charset="2"/>
              <a:buNone/>
              <a:defRPr/>
            </a:pPr>
            <a:r>
              <a:rPr lang="en-US" sz="2000" b="1" dirty="0">
                <a:solidFill>
                  <a:schemeClr val="tx2"/>
                </a:solidFill>
                <a:effectLst>
                  <a:outerShdw blurRad="38100" dist="38100" dir="2700000" algn="tl">
                    <a:srgbClr val="C0C0C0"/>
                  </a:outerShdw>
                </a:effectLst>
                <a:latin typeface="Franklin Gothic Book" pitchFamily="34" charset="0"/>
              </a:rPr>
              <a:t>For any other questions, please email us at </a:t>
            </a:r>
            <a:r>
              <a:rPr lang="en-US" sz="2000" dirty="0" smtClean="0">
                <a:hlinkClick r:id="rId4"/>
              </a:rPr>
              <a:t>Info@dbmarketingsolutions.net</a:t>
            </a:r>
            <a:r>
              <a:rPr lang="en-US" sz="2800" dirty="0" smtClean="0">
                <a:solidFill>
                  <a:schemeClr val="tx2"/>
                </a:solidFill>
                <a:latin typeface="Franklin Gothic Book" pitchFamily="34" charset="0"/>
              </a:rPr>
              <a:t> </a:t>
            </a:r>
            <a:endParaRPr lang="en-US" sz="2800" dirty="0">
              <a:solidFill>
                <a:schemeClr val="tx2"/>
              </a:solidFill>
              <a:latin typeface="Franklin Gothic Boo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C000"/>
                </a:solidFill>
              </a:rPr>
              <a:t>What is difficult or </a:t>
            </a:r>
            <a:br>
              <a:rPr lang="en-US" dirty="0" smtClean="0">
                <a:solidFill>
                  <a:srgbClr val="FFC000"/>
                </a:solidFill>
              </a:rPr>
            </a:br>
            <a:r>
              <a:rPr lang="en-US" dirty="0" smtClean="0">
                <a:solidFill>
                  <a:srgbClr val="FFC000"/>
                </a:solidFill>
              </a:rPr>
              <a:t>impossible to modify?</a:t>
            </a:r>
            <a:endParaRPr lang="en-US" dirty="0">
              <a:solidFill>
                <a:srgbClr val="FFC000"/>
              </a:solidFill>
            </a:endParaRPr>
          </a:p>
        </p:txBody>
      </p:sp>
      <p:sp>
        <p:nvSpPr>
          <p:cNvPr id="3" name="Content Placeholder 2"/>
          <p:cNvSpPr>
            <a:spLocks noGrp="1"/>
          </p:cNvSpPr>
          <p:nvPr>
            <p:ph idx="1"/>
          </p:nvPr>
        </p:nvSpPr>
        <p:spPr>
          <a:xfrm>
            <a:off x="381000" y="1676400"/>
            <a:ext cx="8382000" cy="4403725"/>
          </a:xfrm>
        </p:spPr>
        <p:txBody>
          <a:bodyPr>
            <a:normAutofit fontScale="92500" lnSpcReduction="10000"/>
          </a:bodyPr>
          <a:lstStyle/>
          <a:p>
            <a:pPr eaLnBrk="1" fontAlgn="auto" hangingPunct="1">
              <a:spcAft>
                <a:spcPts val="0"/>
              </a:spcAft>
              <a:buClr>
                <a:schemeClr val="tx1"/>
              </a:buClr>
              <a:buFont typeface="Wingdings" pitchFamily="2" charset="2"/>
              <a:buChar char="q"/>
              <a:defRPr/>
            </a:pPr>
            <a:r>
              <a:rPr lang="en-US" dirty="0" smtClean="0"/>
              <a:t>Client’s sole hardship is “too much debt”</a:t>
            </a:r>
          </a:p>
          <a:p>
            <a:pPr eaLnBrk="1" fontAlgn="auto" hangingPunct="1">
              <a:spcAft>
                <a:spcPts val="0"/>
              </a:spcAft>
              <a:buClr>
                <a:schemeClr val="tx1"/>
              </a:buClr>
              <a:buFont typeface="Wingdings" pitchFamily="2" charset="2"/>
              <a:buChar char="q"/>
              <a:defRPr/>
            </a:pPr>
            <a:r>
              <a:rPr lang="en-US" dirty="0" smtClean="0"/>
              <a:t>Client shows a low debt-to-income ratio (too much income vs. expenses) </a:t>
            </a:r>
          </a:p>
          <a:p>
            <a:pPr eaLnBrk="1" fontAlgn="auto" hangingPunct="1">
              <a:spcAft>
                <a:spcPts val="0"/>
              </a:spcAft>
              <a:buClr>
                <a:schemeClr val="tx1"/>
              </a:buClr>
              <a:buFont typeface="Wingdings" pitchFamily="2" charset="2"/>
              <a:buChar char="q"/>
              <a:defRPr/>
            </a:pPr>
            <a:r>
              <a:rPr lang="en-US" dirty="0" smtClean="0"/>
              <a:t>Fixed rate mortgages that are current (depending on the lender)</a:t>
            </a:r>
          </a:p>
          <a:p>
            <a:pPr eaLnBrk="1" fontAlgn="auto" hangingPunct="1">
              <a:spcAft>
                <a:spcPts val="0"/>
              </a:spcAft>
              <a:buClr>
                <a:schemeClr val="tx1"/>
              </a:buClr>
              <a:buFont typeface="Wingdings" pitchFamily="2" charset="2"/>
              <a:buChar char="q"/>
              <a:defRPr/>
            </a:pPr>
            <a:r>
              <a:rPr lang="en-US" dirty="0" smtClean="0"/>
              <a:t>Client does not have a true hardship</a:t>
            </a:r>
          </a:p>
          <a:p>
            <a:pPr eaLnBrk="1" fontAlgn="auto" hangingPunct="1">
              <a:spcAft>
                <a:spcPts val="0"/>
              </a:spcAft>
              <a:buClr>
                <a:schemeClr val="tx1"/>
              </a:buClr>
              <a:buFont typeface="Wingdings" pitchFamily="2" charset="2"/>
              <a:buChar char="q"/>
              <a:defRPr/>
            </a:pPr>
            <a:r>
              <a:rPr lang="en-US" dirty="0" smtClean="0"/>
              <a:t>Client’s sole hardship is “mortgage is more than the property is worth”</a:t>
            </a:r>
          </a:p>
          <a:p>
            <a:pPr eaLnBrk="1" fontAlgn="auto" hangingPunct="1">
              <a:spcAft>
                <a:spcPts val="0"/>
              </a:spcAft>
              <a:buClr>
                <a:schemeClr val="tx1"/>
              </a:buClr>
              <a:buFont typeface="Wingdings" pitchFamily="2" charset="2"/>
              <a:buChar char="q"/>
              <a:defRPr/>
            </a:pPr>
            <a:r>
              <a:rPr lang="en-US" dirty="0" smtClean="0"/>
              <a:t>A modification has been done in the last 12 months</a:t>
            </a:r>
          </a:p>
          <a:p>
            <a:pPr eaLnBrk="1" fontAlgn="auto" hangingPunct="1">
              <a:spcAft>
                <a:spcPts val="0"/>
              </a:spcAft>
              <a:buClr>
                <a:schemeClr val="tx1"/>
              </a:buClr>
              <a:buFont typeface="Wingdings" pitchFamily="2" charset="2"/>
              <a:buChar char="q"/>
              <a:defRPr/>
            </a:pPr>
            <a:r>
              <a:rPr lang="en-US" dirty="0" smtClean="0"/>
              <a:t>A trustee sale date has been set</a:t>
            </a:r>
            <a:endParaRPr lang="en-US" dirty="0"/>
          </a:p>
        </p:txBody>
      </p:sp>
      <p:sp>
        <p:nvSpPr>
          <p:cNvPr id="4" name="Date Placeholder 3"/>
          <p:cNvSpPr>
            <a:spLocks noGrp="1"/>
          </p:cNvSpPr>
          <p:nvPr>
            <p:ph type="dt" sz="quarter" idx="10"/>
          </p:nvPr>
        </p:nvSpPr>
        <p:spPr/>
        <p:txBody>
          <a:bodyPr/>
          <a:lstStyle/>
          <a:p>
            <a:pPr>
              <a:defRPr/>
            </a:pPr>
            <a:r>
              <a:rPr lang="en-US" smtClean="0"/>
              <a:t>4/7/2009</a:t>
            </a:r>
            <a:endParaRPr lang="en-US"/>
          </a:p>
        </p:txBody>
      </p:sp>
      <p:sp>
        <p:nvSpPr>
          <p:cNvPr id="5" name="Slide Number Placeholder 4"/>
          <p:cNvSpPr>
            <a:spLocks noGrp="1"/>
          </p:cNvSpPr>
          <p:nvPr>
            <p:ph type="sldNum" sz="quarter" idx="12"/>
          </p:nvPr>
        </p:nvSpPr>
        <p:spPr/>
        <p:txBody>
          <a:bodyPr/>
          <a:lstStyle/>
          <a:p>
            <a:pPr>
              <a:defRPr/>
            </a:pPr>
            <a:fld id="{D76DF7DE-F0C7-4D5A-80C0-BDDA099A9559}"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THE COMPANY</a:t>
            </a:r>
            <a:endParaRPr lang="en-US" spc="-150" dirty="0">
              <a:solidFill>
                <a:srgbClr val="FFCC00"/>
              </a:solidFill>
              <a:effectLst>
                <a:outerShdw blurRad="38100" dist="38100" dir="2700000" algn="tl">
                  <a:srgbClr val="000000">
                    <a:alpha val="43137"/>
                  </a:srgbClr>
                </a:outerShdw>
              </a:effectLst>
            </a:endParaRPr>
          </a:p>
        </p:txBody>
      </p:sp>
      <p:sp>
        <p:nvSpPr>
          <p:cNvPr id="16386" name="Content Placeholder 2"/>
          <p:cNvSpPr>
            <a:spLocks noGrp="1"/>
          </p:cNvSpPr>
          <p:nvPr>
            <p:ph idx="1"/>
          </p:nvPr>
        </p:nvSpPr>
        <p:spPr>
          <a:xfrm>
            <a:off x="381000" y="762000"/>
            <a:ext cx="8229600" cy="5943600"/>
          </a:xfrm>
        </p:spPr>
        <p:txBody>
          <a:bodyPr/>
          <a:lstStyle/>
          <a:p>
            <a:pPr algn="just" eaLnBrk="1" hangingPunct="1">
              <a:buFont typeface="Wingdings 2" pitchFamily="18" charset="2"/>
              <a:buNone/>
            </a:pPr>
            <a:r>
              <a:rPr lang="en-US" sz="2300" dirty="0" smtClean="0"/>
              <a:t>	</a:t>
            </a:r>
            <a:r>
              <a:rPr lang="en-US" dirty="0" smtClean="0"/>
              <a:t>Certified Financial Protection Group is the nation’s leading Forensic Audit and Loan Modification processing company.  Our goal is to provide financial relief to borrowers facing hardship in the current economic turmoil.  We are the only truly transparent processing company with our Associates’ </a:t>
            </a:r>
            <a:r>
              <a:rPr lang="en-US" i="1" dirty="0" smtClean="0"/>
              <a:t>and</a:t>
            </a:r>
            <a:r>
              <a:rPr lang="en-US" dirty="0" smtClean="0"/>
              <a:t> our clients’ best interests in mind.  Integrity and customer service are the focus of our operation and our Associates are expected to uphold the same standards.  We operate in all 50 states and work with every lender in the mortgage industry</a:t>
            </a:r>
            <a:r>
              <a:rPr lang="en-US" sz="2300" dirty="0" smtClean="0"/>
              <a:t>!  </a:t>
            </a: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rPr>
              <a:t>Company Background</a:t>
            </a:r>
            <a:endParaRPr lang="en-US" dirty="0">
              <a:solidFill>
                <a:srgbClr val="FFCC00"/>
              </a:solidFill>
            </a:endParaRPr>
          </a:p>
        </p:txBody>
      </p:sp>
      <p:sp>
        <p:nvSpPr>
          <p:cNvPr id="3" name="Content Placeholder 2"/>
          <p:cNvSpPr>
            <a:spLocks noGrp="1"/>
          </p:cNvSpPr>
          <p:nvPr>
            <p:ph idx="1"/>
          </p:nvPr>
        </p:nvSpPr>
        <p:spPr/>
        <p:txBody>
          <a:bodyPr/>
          <a:lstStyle/>
          <a:p>
            <a:pPr>
              <a:buClr>
                <a:schemeClr val="tx1"/>
              </a:buClr>
              <a:buFont typeface="Wingdings" pitchFamily="2" charset="2"/>
              <a:buChar char="q"/>
            </a:pPr>
            <a:r>
              <a:rPr lang="en-US" sz="2400" dirty="0" smtClean="0"/>
              <a:t>History – in business since 2007 doing Forensic Audits and Loan Modifications.  </a:t>
            </a:r>
          </a:p>
          <a:p>
            <a:pPr>
              <a:buClr>
                <a:schemeClr val="tx1"/>
              </a:buClr>
              <a:buFont typeface="Wingdings" pitchFamily="2" charset="2"/>
              <a:buChar char="q"/>
            </a:pPr>
            <a:r>
              <a:rPr lang="en-US" sz="2400" dirty="0" smtClean="0"/>
              <a:t>Company headquartered in Temecula, CA</a:t>
            </a:r>
          </a:p>
          <a:p>
            <a:pPr>
              <a:buClr>
                <a:schemeClr val="tx1"/>
              </a:buClr>
              <a:buFont typeface="Wingdings" pitchFamily="2" charset="2"/>
              <a:buChar char="q"/>
            </a:pPr>
            <a:r>
              <a:rPr lang="en-US" sz="2400" dirty="0" smtClean="0"/>
              <a:t>Website:  </a:t>
            </a:r>
            <a:r>
              <a:rPr lang="en-US" sz="2400" dirty="0" smtClean="0">
                <a:hlinkClick r:id="rId3"/>
              </a:rPr>
              <a:t>www.FHA365.com</a:t>
            </a:r>
            <a:r>
              <a:rPr lang="en-US" sz="2400" dirty="0" smtClean="0"/>
              <a:t>   (FHA stands for Forensic Home Audit). </a:t>
            </a:r>
          </a:p>
          <a:p>
            <a:pPr>
              <a:buClr>
                <a:schemeClr val="tx1"/>
              </a:buClr>
              <a:buFont typeface="Wingdings" pitchFamily="2" charset="2"/>
              <a:buChar char="q"/>
            </a:pPr>
            <a:r>
              <a:rPr lang="en-US" sz="2400" dirty="0" smtClean="0"/>
              <a:t>We have helped over two thousand clients with Audits and Loan Modifications</a:t>
            </a:r>
          </a:p>
          <a:p>
            <a:pPr>
              <a:buClr>
                <a:schemeClr val="tx1"/>
              </a:buClr>
              <a:buFont typeface="Wingdings" pitchFamily="2" charset="2"/>
              <a:buChar char="q"/>
            </a:pPr>
            <a:r>
              <a:rPr lang="en-US" sz="2400" dirty="0" smtClean="0"/>
              <a:t>Goal is to grow to handle a much larger volume</a:t>
            </a:r>
          </a:p>
          <a:p>
            <a:pPr>
              <a:buClr>
                <a:schemeClr val="tx1"/>
              </a:buClr>
              <a:buFont typeface="Wingdings" pitchFamily="2" charset="2"/>
              <a:buChar char="q"/>
            </a:pPr>
            <a:r>
              <a:rPr lang="en-US" sz="2400" dirty="0" smtClean="0"/>
              <a:t>We believe in our Product. That includes a 100% refund policy. </a:t>
            </a:r>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rPr>
              <a:t>Company Leadership</a:t>
            </a:r>
            <a:endParaRPr lang="en-US" dirty="0">
              <a:solidFill>
                <a:srgbClr val="FFCC00"/>
              </a:solidFill>
            </a:endParaRPr>
          </a:p>
        </p:txBody>
      </p:sp>
      <p:sp>
        <p:nvSpPr>
          <p:cNvPr id="3" name="Content Placeholder 2"/>
          <p:cNvSpPr>
            <a:spLocks noGrp="1"/>
          </p:cNvSpPr>
          <p:nvPr>
            <p:ph idx="1"/>
          </p:nvPr>
        </p:nvSpPr>
        <p:spPr/>
        <p:txBody>
          <a:bodyPr/>
          <a:lstStyle/>
          <a:p>
            <a:pPr>
              <a:buClr>
                <a:schemeClr val="tx1"/>
              </a:buClr>
              <a:buFont typeface="Wingdings" pitchFamily="2" charset="2"/>
              <a:buChar char="q"/>
            </a:pPr>
            <a:r>
              <a:rPr lang="en-US" dirty="0" smtClean="0"/>
              <a:t>CEO – Mike </a:t>
            </a:r>
            <a:r>
              <a:rPr lang="en-US" dirty="0" err="1" smtClean="0"/>
              <a:t>Wayman</a:t>
            </a:r>
            <a:r>
              <a:rPr lang="en-US" dirty="0" smtClean="0"/>
              <a:t> - Background includes 15 years in law enforcement. </a:t>
            </a:r>
          </a:p>
          <a:p>
            <a:pPr>
              <a:buClr>
                <a:schemeClr val="tx1"/>
              </a:buClr>
              <a:buFont typeface="Wingdings" pitchFamily="2" charset="2"/>
              <a:buChar char="q"/>
            </a:pPr>
            <a:r>
              <a:rPr lang="en-US" dirty="0" smtClean="0"/>
              <a:t>Operations Manager – Don Brokaw </a:t>
            </a:r>
          </a:p>
          <a:p>
            <a:pPr>
              <a:buClr>
                <a:schemeClr val="tx1"/>
              </a:buClr>
              <a:buFont typeface="Wingdings" pitchFamily="2" charset="2"/>
              <a:buChar char="q"/>
            </a:pPr>
            <a:r>
              <a:rPr lang="en-US" dirty="0" smtClean="0"/>
              <a:t>Business Development – Dan Rish </a:t>
            </a:r>
          </a:p>
          <a:p>
            <a:pPr>
              <a:buClr>
                <a:schemeClr val="tx1"/>
              </a:buClr>
              <a:buFont typeface="Wingdings" pitchFamily="2" charset="2"/>
              <a:buChar char="q"/>
            </a:pPr>
            <a:r>
              <a:rPr lang="en-US" dirty="0" smtClean="0"/>
              <a:t>Marketing Director – Len Babbitt</a:t>
            </a:r>
          </a:p>
          <a:p>
            <a:pPr>
              <a:buClr>
                <a:schemeClr val="tx1"/>
              </a:buClr>
              <a:buFont typeface="Wingdings" pitchFamily="2" charset="2"/>
              <a:buChar char="q"/>
            </a:pPr>
            <a:r>
              <a:rPr lang="en-US" dirty="0" smtClean="0"/>
              <a:t>Team Support:</a:t>
            </a:r>
          </a:p>
          <a:p>
            <a:pPr lvl="1">
              <a:buFont typeface="Wingdings" pitchFamily="2" charset="2"/>
              <a:buChar char="Ø"/>
            </a:pPr>
            <a:r>
              <a:rPr lang="en-US" dirty="0" smtClean="0"/>
              <a:t>David Grider: Team Leader</a:t>
            </a:r>
          </a:p>
          <a:p>
            <a:pPr lvl="1">
              <a:buFont typeface="Wingdings" pitchFamily="2" charset="2"/>
              <a:buChar char="Ø"/>
            </a:pPr>
            <a:r>
              <a:rPr lang="en-US" dirty="0" smtClean="0"/>
              <a:t>Brian Fulkerson: Team Operations Manager</a:t>
            </a:r>
          </a:p>
          <a:p>
            <a:pPr lvl="1">
              <a:buFont typeface="Wingdings" pitchFamily="2" charset="2"/>
              <a:buChar char="Ø"/>
            </a:pPr>
            <a:r>
              <a:rPr lang="en-US" dirty="0" smtClean="0"/>
              <a:t>Dave Hershman: Training and Support. 30-year industry veteran and top author and speaker</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Vision of Certified</a:t>
            </a:r>
            <a:endParaRPr lang="en-US" dirty="0">
              <a:solidFill>
                <a:srgbClr val="FFC000"/>
              </a:solidFill>
            </a:endParaRPr>
          </a:p>
        </p:txBody>
      </p:sp>
      <p:sp>
        <p:nvSpPr>
          <p:cNvPr id="3" name="Content Placeholder 2"/>
          <p:cNvSpPr>
            <a:spLocks noGrp="1"/>
          </p:cNvSpPr>
          <p:nvPr>
            <p:ph idx="1"/>
          </p:nvPr>
        </p:nvSpPr>
        <p:spPr>
          <a:xfrm>
            <a:off x="457200" y="1295400"/>
            <a:ext cx="8229600" cy="4708525"/>
          </a:xfrm>
        </p:spPr>
        <p:txBody>
          <a:bodyPr/>
          <a:lstStyle/>
          <a:p>
            <a:pPr>
              <a:buClr>
                <a:schemeClr val="tx1"/>
              </a:buClr>
              <a:buSzPct val="80000"/>
              <a:buFont typeface="Wingdings" pitchFamily="2" charset="2"/>
              <a:buChar char="q"/>
            </a:pPr>
            <a:r>
              <a:rPr lang="en-US" sz="2000" dirty="0" smtClean="0">
                <a:solidFill>
                  <a:srgbClr val="FFC000"/>
                </a:solidFill>
              </a:rPr>
              <a:t>Non Profit. </a:t>
            </a:r>
            <a:r>
              <a:rPr lang="en-US" sz="2000" dirty="0" smtClean="0"/>
              <a:t>The principals of Certified are aligned for non-profit organization and are in final stages of certification with HUD.  In the long run, Associates that sign up will have potential for training and take advantage of the non-profit umbrella which may include generation of business directly from lenders and the provision additional services including free stop sale dates.  More information on this to follow. </a:t>
            </a:r>
          </a:p>
          <a:p>
            <a:pPr>
              <a:buClr>
                <a:schemeClr val="tx1"/>
              </a:buClr>
              <a:buSzPct val="80000"/>
              <a:buFont typeface="Wingdings" pitchFamily="2" charset="2"/>
              <a:buChar char="q"/>
            </a:pPr>
            <a:r>
              <a:rPr lang="en-US" sz="2000" dirty="0" smtClean="0">
                <a:solidFill>
                  <a:srgbClr val="FFC000"/>
                </a:solidFill>
              </a:rPr>
              <a:t>Lead Generation.  </a:t>
            </a:r>
            <a:r>
              <a:rPr lang="en-US" sz="2000" dirty="0" smtClean="0"/>
              <a:t>The company will generate leads that can be purchased and will assist in marketing for lead generation  for higher producing Associates.</a:t>
            </a:r>
          </a:p>
          <a:p>
            <a:pPr>
              <a:buClr>
                <a:schemeClr val="tx1"/>
              </a:buClr>
              <a:buSzPct val="80000"/>
              <a:buFont typeface="Wingdings" pitchFamily="2" charset="2"/>
              <a:buChar char="q"/>
            </a:pPr>
            <a:r>
              <a:rPr lang="en-US" sz="2000" dirty="0" smtClean="0">
                <a:solidFill>
                  <a:srgbClr val="FFC000"/>
                </a:solidFill>
              </a:rPr>
              <a:t>Future Products. </a:t>
            </a:r>
            <a:r>
              <a:rPr lang="en-US" sz="2000" dirty="0" smtClean="0"/>
              <a:t>Certified is strategically aligning themselves  with other  partners regarding  credit repair, debt consolidation and other products that will be available to Associates .</a:t>
            </a:r>
            <a:endParaRPr lang="en-US" sz="2400" dirty="0" smtClean="0"/>
          </a:p>
          <a:p>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Forensic Audit </a:t>
            </a:r>
            <a:endParaRPr lang="en-US" dirty="0">
              <a:solidFill>
                <a:srgbClr val="FFC000"/>
              </a:solidFill>
            </a:endParaRPr>
          </a:p>
        </p:txBody>
      </p:sp>
      <p:sp>
        <p:nvSpPr>
          <p:cNvPr id="3" name="Content Placeholder 2"/>
          <p:cNvSpPr>
            <a:spLocks noGrp="1"/>
          </p:cNvSpPr>
          <p:nvPr>
            <p:ph idx="1"/>
          </p:nvPr>
        </p:nvSpPr>
        <p:spPr>
          <a:xfrm>
            <a:off x="457200" y="1447800"/>
            <a:ext cx="8229600" cy="4708525"/>
          </a:xfrm>
        </p:spPr>
        <p:txBody>
          <a:bodyPr/>
          <a:lstStyle/>
          <a:p>
            <a:pPr>
              <a:buClr>
                <a:schemeClr val="tx1"/>
              </a:buClr>
              <a:buSzPct val="80000"/>
              <a:buFont typeface="Wingdings" pitchFamily="2" charset="2"/>
              <a:buChar char="q"/>
            </a:pPr>
            <a:r>
              <a:rPr lang="en-US" sz="2200" dirty="0" smtClean="0"/>
              <a:t>The Fee charged includes this audit which is intended to lead to a loan modification.  The government is advising consumers not to pay a fee up front for loan modifications.</a:t>
            </a:r>
          </a:p>
          <a:p>
            <a:pPr>
              <a:buClr>
                <a:schemeClr val="tx1"/>
              </a:buClr>
              <a:buSzPct val="80000"/>
              <a:buFont typeface="Wingdings" pitchFamily="2" charset="2"/>
              <a:buChar char="q"/>
            </a:pPr>
            <a:r>
              <a:rPr lang="en-US" sz="2200" dirty="0" smtClean="0"/>
              <a:t>A Forensic Audit is a report generated that examines the legal aspects of a homeowners mortgage documents. </a:t>
            </a:r>
          </a:p>
          <a:p>
            <a:pPr>
              <a:buClr>
                <a:schemeClr val="tx1"/>
              </a:buClr>
              <a:buSzPct val="80000"/>
              <a:buFont typeface="Wingdings" pitchFamily="2" charset="2"/>
              <a:buChar char="q"/>
            </a:pPr>
            <a:r>
              <a:rPr lang="en-US" sz="2200" dirty="0" smtClean="0"/>
              <a:t>Many audits report violations which makes the modification process easier as the bank is much more likely to listen when they are faced with a legal challenge.</a:t>
            </a:r>
          </a:p>
          <a:p>
            <a:pPr>
              <a:buClr>
                <a:schemeClr val="tx1"/>
              </a:buClr>
              <a:buSzPct val="80000"/>
              <a:buFont typeface="Wingdings" pitchFamily="2" charset="2"/>
              <a:buChar char="q"/>
            </a:pPr>
            <a:r>
              <a:rPr lang="en-US" sz="2200" dirty="0" smtClean="0"/>
              <a:t>Go to website www. FHA 365.com for a more detailed explanation of the report process and there is a sample audit in the Associate application package.</a:t>
            </a:r>
          </a:p>
          <a:p>
            <a:pPr algn="ctr">
              <a:buNone/>
            </a:pPr>
            <a:r>
              <a:rPr lang="en-US" sz="1800" i="1" dirty="0" smtClean="0">
                <a:solidFill>
                  <a:srgbClr val="FFC000"/>
                </a:solidFill>
              </a:rPr>
              <a:t>Note:  Even if the client does not have their mortgage papers, we will track them down as part of the service. </a:t>
            </a:r>
            <a:endParaRPr lang="en-US" sz="1800" i="1" dirty="0">
              <a:solidFill>
                <a:srgbClr val="FFC000"/>
              </a:solidFill>
            </a:endParaRP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rPr>
              <a:t>Refund Policy</a:t>
            </a:r>
            <a:endParaRPr lang="en-US" dirty="0">
              <a:solidFill>
                <a:srgbClr val="FFCC00"/>
              </a:solidFill>
            </a:endParaRPr>
          </a:p>
        </p:txBody>
      </p:sp>
      <p:sp>
        <p:nvSpPr>
          <p:cNvPr id="3" name="Content Placeholder 2"/>
          <p:cNvSpPr>
            <a:spLocks noGrp="1"/>
          </p:cNvSpPr>
          <p:nvPr>
            <p:ph idx="1"/>
          </p:nvPr>
        </p:nvSpPr>
        <p:spPr/>
        <p:txBody>
          <a:bodyPr/>
          <a:lstStyle/>
          <a:p>
            <a:pPr>
              <a:buClr>
                <a:schemeClr val="tx1"/>
              </a:buClr>
              <a:buFont typeface="Wingdings" pitchFamily="2" charset="2"/>
              <a:buChar char="q"/>
            </a:pPr>
            <a:r>
              <a:rPr lang="en-US" dirty="0" smtClean="0"/>
              <a:t>If no modification is offered, client can get a refund of 100% of what they paid. </a:t>
            </a:r>
          </a:p>
          <a:p>
            <a:pPr>
              <a:buClr>
                <a:schemeClr val="tx1"/>
              </a:buClr>
              <a:buFont typeface="Wingdings" pitchFamily="2" charset="2"/>
              <a:buChar char="q"/>
            </a:pPr>
            <a:r>
              <a:rPr lang="en-US" dirty="0" smtClean="0"/>
              <a:t>This is a key ingredient.  It helps the client take a very important step forward. </a:t>
            </a:r>
          </a:p>
          <a:p>
            <a:pPr>
              <a:buClr>
                <a:schemeClr val="tx1"/>
              </a:buClr>
              <a:buFont typeface="Wingdings" pitchFamily="2" charset="2"/>
              <a:buChar char="q"/>
            </a:pPr>
            <a:r>
              <a:rPr lang="en-US" dirty="0" smtClean="0"/>
              <a:t>We will go one step further:  If the client does not “accept” the modification, we will refund all but a $500 processing fee which is retained.</a:t>
            </a:r>
          </a:p>
          <a:p>
            <a:pPr>
              <a:buClr>
                <a:schemeClr val="tx1"/>
              </a:buClr>
              <a:buFont typeface="Wingdings" pitchFamily="2" charset="2"/>
              <a:buChar char="q"/>
            </a:pPr>
            <a:r>
              <a:rPr lang="en-US" dirty="0" smtClean="0"/>
              <a:t>We will “front” the refund money, but the Associate must pay Certified the fee the Associate earned. </a:t>
            </a:r>
          </a:p>
          <a:p>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GETTING STARTED</a:t>
            </a:r>
            <a:endParaRPr lang="en-US" spc="-150" dirty="0">
              <a:solidFill>
                <a:srgbClr val="FFCC00"/>
              </a:solidFill>
              <a:effectLst>
                <a:outerShdw blurRad="38100" dist="38100" dir="2700000" algn="tl">
                  <a:srgbClr val="000000">
                    <a:alpha val="43137"/>
                  </a:srgbClr>
                </a:outerShdw>
              </a:effectLst>
            </a:endParaRPr>
          </a:p>
        </p:txBody>
      </p:sp>
      <p:sp>
        <p:nvSpPr>
          <p:cNvPr id="18434" name="Content Placeholder 2"/>
          <p:cNvSpPr>
            <a:spLocks noGrp="1"/>
          </p:cNvSpPr>
          <p:nvPr>
            <p:ph idx="1"/>
          </p:nvPr>
        </p:nvSpPr>
        <p:spPr>
          <a:xfrm>
            <a:off x="457200" y="990600"/>
            <a:ext cx="8229600" cy="5486400"/>
          </a:xfrm>
        </p:spPr>
        <p:txBody>
          <a:bodyPr/>
          <a:lstStyle/>
          <a:p>
            <a:pPr algn="ctr" eaLnBrk="1" hangingPunct="1">
              <a:lnSpc>
                <a:spcPct val="80000"/>
              </a:lnSpc>
              <a:buFont typeface="Wingdings 2" pitchFamily="18" charset="2"/>
              <a:buNone/>
            </a:pPr>
            <a:r>
              <a:rPr lang="en-US" sz="2400" b="1" i="1" dirty="0" smtClean="0"/>
              <a:t>There are only a few simple steps needed to ensure your success as a new Associate Member with Certified. </a:t>
            </a:r>
          </a:p>
          <a:p>
            <a:pPr algn="just" eaLnBrk="1" hangingPunct="1">
              <a:lnSpc>
                <a:spcPct val="80000"/>
              </a:lnSpc>
              <a:buFont typeface="Wingdings 2" pitchFamily="18" charset="2"/>
              <a:buNone/>
            </a:pPr>
            <a:endParaRPr lang="en-US" sz="700" dirty="0" smtClean="0"/>
          </a:p>
          <a:p>
            <a:pPr algn="just" eaLnBrk="1" hangingPunct="1">
              <a:lnSpc>
                <a:spcPct val="130000"/>
              </a:lnSpc>
              <a:buClr>
                <a:schemeClr val="tx1"/>
              </a:buClr>
              <a:buSzPct val="100000"/>
              <a:buFont typeface="Wingdings" pitchFamily="2" charset="2"/>
              <a:buChar char="q"/>
            </a:pPr>
            <a:r>
              <a:rPr lang="en-US" sz="1800" dirty="0" smtClean="0"/>
              <a:t>Log into the Certified weekly webinars and conference calls for updates on industry changes and marketing efforts to create new sales for our Associate Members—as well as training. These are held every Tuesday and Thursday and are recorded. </a:t>
            </a:r>
          </a:p>
          <a:p>
            <a:pPr algn="just" eaLnBrk="1" hangingPunct="1">
              <a:lnSpc>
                <a:spcPct val="130000"/>
              </a:lnSpc>
              <a:buClr>
                <a:schemeClr val="tx1"/>
              </a:buClr>
              <a:buSzPct val="100000"/>
              <a:buFont typeface="Wingdings" pitchFamily="2" charset="2"/>
              <a:buChar char="q"/>
            </a:pPr>
            <a:r>
              <a:rPr lang="en-US" sz="1800" dirty="0" smtClean="0"/>
              <a:t>Log into the cutting edge back office system and complete the tutorial (we also have Fast Start training)</a:t>
            </a:r>
          </a:p>
          <a:p>
            <a:pPr algn="just" eaLnBrk="1" hangingPunct="1">
              <a:lnSpc>
                <a:spcPct val="130000"/>
              </a:lnSpc>
              <a:buClr>
                <a:schemeClr val="tx1"/>
              </a:buClr>
              <a:buSzPct val="100000"/>
              <a:buFont typeface="Wingdings" pitchFamily="2" charset="2"/>
              <a:buChar char="q"/>
            </a:pPr>
            <a:r>
              <a:rPr lang="en-US" sz="1800" dirty="0" smtClean="0"/>
              <a:t>Create your web site using our template located in the back office system.</a:t>
            </a:r>
          </a:p>
          <a:p>
            <a:pPr algn="just" eaLnBrk="1" hangingPunct="1">
              <a:lnSpc>
                <a:spcPct val="130000"/>
              </a:lnSpc>
              <a:buClr>
                <a:schemeClr val="tx1"/>
              </a:buClr>
              <a:buSzPct val="100000"/>
              <a:buFont typeface="Wingdings" pitchFamily="2" charset="2"/>
              <a:buChar char="q"/>
            </a:pPr>
            <a:r>
              <a:rPr lang="en-US" sz="1800" dirty="0" smtClean="0"/>
              <a:t>Utilize our marketing templates from the back office system.</a:t>
            </a:r>
          </a:p>
          <a:p>
            <a:pPr algn="ctr" eaLnBrk="1" hangingPunct="1">
              <a:lnSpc>
                <a:spcPct val="130000"/>
              </a:lnSpc>
              <a:buClr>
                <a:schemeClr val="tx1"/>
              </a:buClr>
              <a:buSzPct val="100000"/>
              <a:buNone/>
            </a:pPr>
            <a:r>
              <a:rPr lang="en-US" sz="1600" b="1" i="1" dirty="0" smtClean="0">
                <a:solidFill>
                  <a:srgbClr val="FFC000"/>
                </a:solidFill>
              </a:rPr>
              <a:t>Note: If you use these templates, you do not need to get approval of your marketing. You can use your name or ours on these.  Other marketing materials used must be approved and we will help you develop materials as well.</a:t>
            </a:r>
          </a:p>
          <a:p>
            <a:pPr algn="just" eaLnBrk="1" hangingPunct="1">
              <a:lnSpc>
                <a:spcPct val="130000"/>
              </a:lnSpc>
              <a:buClr>
                <a:schemeClr val="tx1"/>
              </a:buClr>
              <a:buSzPct val="100000"/>
              <a:buFont typeface="Wingdings" pitchFamily="2" charset="2"/>
              <a:buChar char="q"/>
            </a:pPr>
            <a:r>
              <a:rPr lang="en-US" sz="1800" dirty="0" smtClean="0"/>
              <a:t>Purchase leads from our Lead Management  System or learn to capitalize on your own self-generated leads.</a:t>
            </a:r>
          </a:p>
          <a:p>
            <a:pPr eaLnBrk="1" hangingPunct="1">
              <a:lnSpc>
                <a:spcPct val="80000"/>
              </a:lnSpc>
              <a:buFont typeface="Lucida Sans" pitchFamily="34" charset="0"/>
              <a:buAutoNum type="arabicPeriod"/>
            </a:pPr>
            <a:endParaRPr lang="en-US" sz="2600"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PLACING AN ORDER</a:t>
            </a:r>
            <a:endParaRPr lang="en-US" spc="-150" dirty="0">
              <a:solidFill>
                <a:srgbClr val="FFCC00"/>
              </a:solidFill>
              <a:effectLst>
                <a:outerShdw blurRad="38100" dist="38100" dir="2700000" algn="tl">
                  <a:srgbClr val="000000">
                    <a:alpha val="43137"/>
                  </a:srgbClr>
                </a:outerShdw>
              </a:effectLst>
            </a:endParaRPr>
          </a:p>
        </p:txBody>
      </p:sp>
      <p:sp>
        <p:nvSpPr>
          <p:cNvPr id="20482" name="Content Placeholder 2"/>
          <p:cNvSpPr>
            <a:spLocks noGrp="1"/>
          </p:cNvSpPr>
          <p:nvPr>
            <p:ph idx="1"/>
          </p:nvPr>
        </p:nvSpPr>
        <p:spPr>
          <a:xfrm>
            <a:off x="457200" y="1600200"/>
            <a:ext cx="8229600" cy="5257800"/>
          </a:xfrm>
        </p:spPr>
        <p:txBody>
          <a:bodyPr/>
          <a:lstStyle/>
          <a:p>
            <a:pPr algn="just" eaLnBrk="1" hangingPunct="1">
              <a:lnSpc>
                <a:spcPct val="90000"/>
              </a:lnSpc>
              <a:buClr>
                <a:schemeClr val="tx1"/>
              </a:buClr>
              <a:buSzPct val="80000"/>
              <a:buFont typeface="Wingdings" pitchFamily="2" charset="2"/>
              <a:buChar char="q"/>
            </a:pPr>
            <a:r>
              <a:rPr lang="en-US" sz="2700" dirty="0" smtClean="0"/>
              <a:t>ALL new Forensic Audit and Loan Modification orders will be able to be placed online through your personal web site shortly.   </a:t>
            </a:r>
          </a:p>
          <a:p>
            <a:pPr algn="just" eaLnBrk="1" hangingPunct="1">
              <a:buClr>
                <a:schemeClr val="tx1"/>
              </a:buClr>
              <a:buSzPct val="80000"/>
              <a:buFont typeface="Wingdings" pitchFamily="2" charset="2"/>
              <a:buChar char="q"/>
            </a:pPr>
            <a:endParaRPr lang="en-US" sz="2700" dirty="0" smtClean="0"/>
          </a:p>
          <a:p>
            <a:pPr algn="just" eaLnBrk="1" hangingPunct="1">
              <a:buClr>
                <a:schemeClr val="tx1"/>
              </a:buClr>
              <a:buSzPct val="80000"/>
              <a:buFont typeface="Wingdings" pitchFamily="2" charset="2"/>
              <a:buChar char="q"/>
            </a:pPr>
            <a:r>
              <a:rPr lang="en-US" sz="2700" dirty="0" smtClean="0"/>
              <a:t>You will be able to log in 24/7 to view current status and track all accounting aspects of your files as well. </a:t>
            </a:r>
          </a:p>
          <a:p>
            <a:pPr algn="just" eaLnBrk="1" hangingPunct="1">
              <a:lnSpc>
                <a:spcPct val="90000"/>
              </a:lnSpc>
              <a:buClr>
                <a:schemeClr val="tx1"/>
              </a:buClr>
              <a:buSzPct val="80000"/>
              <a:buFont typeface="Wingdings" pitchFamily="2" charset="2"/>
              <a:buChar char="q"/>
            </a:pPr>
            <a:endParaRPr lang="en-US" sz="2700" dirty="0" smtClean="0"/>
          </a:p>
          <a:p>
            <a:pPr algn="just" eaLnBrk="1" hangingPunct="1">
              <a:lnSpc>
                <a:spcPct val="90000"/>
              </a:lnSpc>
              <a:buClr>
                <a:schemeClr val="tx1"/>
              </a:buClr>
              <a:buSzPct val="80000"/>
              <a:buFont typeface="Wingdings" pitchFamily="2" charset="2"/>
              <a:buChar char="q"/>
            </a:pPr>
            <a:r>
              <a:rPr lang="en-US" sz="2700" dirty="0" smtClean="0"/>
              <a:t>ALL client information is protected in our Information Safety Policy to prevent identity theft and ensure client privacy!</a:t>
            </a:r>
          </a:p>
          <a:p>
            <a:pPr eaLnBrk="1" hangingPunct="1">
              <a:lnSpc>
                <a:spcPct val="140000"/>
              </a:lnSpc>
              <a:buFont typeface="Wingdings" pitchFamily="2" charset="2"/>
              <a:buChar char="v"/>
            </a:pPr>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FFC000"/>
                </a:solidFill>
              </a:rPr>
              <a:t>Responsibilities of Associate </a:t>
            </a:r>
            <a:endParaRPr lang="en-US" dirty="0">
              <a:solidFill>
                <a:srgbClr val="FFC000"/>
              </a:solidFill>
            </a:endParaRPr>
          </a:p>
        </p:txBody>
      </p:sp>
      <p:sp>
        <p:nvSpPr>
          <p:cNvPr id="3" name="Content Placeholder 2"/>
          <p:cNvSpPr>
            <a:spLocks noGrp="1"/>
          </p:cNvSpPr>
          <p:nvPr>
            <p:ph idx="1"/>
          </p:nvPr>
        </p:nvSpPr>
        <p:spPr>
          <a:xfrm>
            <a:off x="457200" y="1066800"/>
            <a:ext cx="8229600" cy="4708525"/>
          </a:xfrm>
        </p:spPr>
        <p:txBody>
          <a:bodyPr/>
          <a:lstStyle/>
          <a:p>
            <a:pPr>
              <a:buSzPct val="80000"/>
              <a:buFont typeface="Wingdings" pitchFamily="2" charset="2"/>
              <a:buChar char="q"/>
            </a:pPr>
            <a:r>
              <a:rPr lang="en-US" sz="2000" dirty="0" smtClean="0"/>
              <a:t>Find prospects (we have lead generation programs).  </a:t>
            </a:r>
          </a:p>
          <a:p>
            <a:pPr>
              <a:buSzPct val="80000"/>
              <a:buFont typeface="Wingdings" pitchFamily="2" charset="2"/>
              <a:buChar char="q"/>
            </a:pPr>
            <a:r>
              <a:rPr lang="en-US" sz="2000" dirty="0" smtClean="0"/>
              <a:t>Prequalify prospects. There are two aspects of pre-qualification:</a:t>
            </a:r>
          </a:p>
          <a:p>
            <a:pPr lvl="1">
              <a:buFont typeface="Wingdings" pitchFamily="2" charset="2"/>
              <a:buChar char="Ø"/>
            </a:pPr>
            <a:r>
              <a:rPr lang="en-US" sz="1600" dirty="0" smtClean="0"/>
              <a:t>They must have a hardship. This does not solely mean that their house has gone down in value. They must not be able to make their payment: either behind now or will soon get behind. </a:t>
            </a:r>
            <a:r>
              <a:rPr lang="en-US" sz="1600" b="1" dirty="0" smtClean="0">
                <a:solidFill>
                  <a:srgbClr val="FFC000"/>
                </a:solidFill>
              </a:rPr>
              <a:t>Note: We NEVER advise people not to make payments. </a:t>
            </a:r>
          </a:p>
          <a:p>
            <a:pPr lvl="1">
              <a:buFont typeface="Wingdings" pitchFamily="2" charset="2"/>
              <a:buChar char="Ø"/>
            </a:pPr>
            <a:r>
              <a:rPr lang="en-US" sz="1600" dirty="0" smtClean="0"/>
              <a:t>They must qualify for a reduced payment. For example, if they are not employed they can’t qualif</a:t>
            </a:r>
            <a:r>
              <a:rPr lang="en-US" sz="1400" dirty="0" smtClean="0"/>
              <a:t>y</a:t>
            </a:r>
          </a:p>
          <a:p>
            <a:pPr>
              <a:buSzPct val="80000"/>
              <a:buFont typeface="Wingdings" pitchFamily="2" charset="2"/>
              <a:buChar char="q"/>
            </a:pPr>
            <a:r>
              <a:rPr lang="en-US" sz="2000" dirty="0" smtClean="0"/>
              <a:t>Bank requirements change daily—we will keep you updated in twice per week calls that are recorded.  There are no published guides and requirements may vary at each bank by each investor they deal with. </a:t>
            </a:r>
          </a:p>
          <a:p>
            <a:pPr>
              <a:buSzPct val="80000"/>
              <a:buFont typeface="Wingdings" pitchFamily="2" charset="2"/>
              <a:buChar char="q"/>
            </a:pPr>
            <a:r>
              <a:rPr lang="en-US" sz="2000" dirty="0" smtClean="0"/>
              <a:t>Get application filled out and payment procured. </a:t>
            </a:r>
            <a:r>
              <a:rPr lang="en-US" sz="2000" dirty="0" smtClean="0">
                <a:solidFill>
                  <a:srgbClr val="FFC000"/>
                </a:solidFill>
              </a:rPr>
              <a:t>You don’t have to collect documents! </a:t>
            </a:r>
          </a:p>
          <a:p>
            <a:pPr>
              <a:buSzPct val="80000"/>
              <a:buFont typeface="Wingdings" pitchFamily="2" charset="2"/>
              <a:buChar char="q"/>
            </a:pPr>
            <a:r>
              <a:rPr lang="en-US" sz="2000" dirty="0" smtClean="0"/>
              <a:t>Let the client know what the process is and what to expect. </a:t>
            </a:r>
          </a:p>
          <a:p>
            <a:pPr>
              <a:buSzPct val="80000"/>
              <a:buFont typeface="Wingdings" pitchFamily="2" charset="2"/>
              <a:buChar char="q"/>
            </a:pPr>
            <a:r>
              <a:rPr lang="en-US" sz="2000" dirty="0" smtClean="0"/>
              <a:t>Uphold the ethics of the organization—including not bringing in clients by making promises that can’t be delivered. </a:t>
            </a: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79581" r="-555" b="40628"/>
          <a:stretch>
            <a:fillRect/>
          </a:stretch>
        </p:blipFill>
        <p:spPr bwMode="auto">
          <a:xfrm>
            <a:off x="4876800" y="228600"/>
            <a:ext cx="2886075" cy="5105400"/>
          </a:xfrm>
          <a:prstGeom prst="rect">
            <a:avLst/>
          </a:prstGeom>
          <a:noFill/>
          <a:ln w="9525">
            <a:noFill/>
            <a:miter lim="800000"/>
            <a:headEnd/>
            <a:tailEnd/>
          </a:ln>
        </p:spPr>
      </p:pic>
      <p:sp>
        <p:nvSpPr>
          <p:cNvPr id="11267" name="Rectangle 3"/>
          <p:cNvSpPr>
            <a:spLocks noChangeArrowheads="1"/>
          </p:cNvSpPr>
          <p:nvPr/>
        </p:nvSpPr>
        <p:spPr bwMode="auto">
          <a:xfrm>
            <a:off x="304800" y="228600"/>
            <a:ext cx="4343400" cy="838200"/>
          </a:xfrm>
          <a:prstGeom prst="rect">
            <a:avLst/>
          </a:prstGeom>
          <a:noFill/>
          <a:ln w="9525">
            <a:noFill/>
            <a:miter lim="800000"/>
            <a:headEnd/>
            <a:tailEnd/>
          </a:ln>
        </p:spPr>
        <p:txBody>
          <a:bodyPr anchor="ctr"/>
          <a:lstStyle/>
          <a:p>
            <a:pPr eaLnBrk="0" hangingPunct="0"/>
            <a:r>
              <a:rPr lang="en-US" sz="2700">
                <a:latin typeface="Franklin Gothic Medium" pitchFamily="34" charset="0"/>
              </a:rPr>
              <a:t>Minimize Control Panel</a:t>
            </a:r>
          </a:p>
        </p:txBody>
      </p:sp>
      <p:sp>
        <p:nvSpPr>
          <p:cNvPr id="11268" name="AutoShape 4"/>
          <p:cNvSpPr>
            <a:spLocks noChangeArrowheads="1"/>
          </p:cNvSpPr>
          <p:nvPr/>
        </p:nvSpPr>
        <p:spPr bwMode="auto">
          <a:xfrm>
            <a:off x="228600" y="4343400"/>
            <a:ext cx="4275138" cy="1143000"/>
          </a:xfrm>
          <a:prstGeom prst="roundRect">
            <a:avLst>
              <a:gd name="adj" fmla="val 50000"/>
            </a:avLst>
          </a:prstGeom>
          <a:noFill/>
          <a:ln w="9525">
            <a:noFill/>
            <a:round/>
            <a:headEnd/>
            <a:tailEnd/>
          </a:ln>
        </p:spPr>
        <p:txBody>
          <a:bodyPr anchor="ctr"/>
          <a:lstStyle/>
          <a:p>
            <a:pPr eaLnBrk="0" hangingPunct="0"/>
            <a:r>
              <a:rPr lang="en-US" sz="2800">
                <a:latin typeface="Franklin Gothic Medium" pitchFamily="34" charset="0"/>
              </a:rPr>
              <a:t>How to ask a</a:t>
            </a:r>
            <a:r>
              <a:rPr lang="en-US" sz="2800">
                <a:solidFill>
                  <a:schemeClr val="tx2"/>
                </a:solidFill>
                <a:latin typeface="Franklin Gothic Medium" pitchFamily="34" charset="0"/>
              </a:rPr>
              <a:t> </a:t>
            </a:r>
            <a:r>
              <a:rPr lang="en-US" sz="2800">
                <a:latin typeface="Franklin Gothic Medium" pitchFamily="34" charset="0"/>
              </a:rPr>
              <a:t>question</a:t>
            </a:r>
          </a:p>
        </p:txBody>
      </p:sp>
      <p:sp>
        <p:nvSpPr>
          <p:cNvPr id="11269" name="Line 6"/>
          <p:cNvSpPr>
            <a:spLocks noChangeShapeType="1"/>
          </p:cNvSpPr>
          <p:nvPr/>
        </p:nvSpPr>
        <p:spPr bwMode="auto">
          <a:xfrm>
            <a:off x="4114800" y="4953000"/>
            <a:ext cx="1143000" cy="0"/>
          </a:xfrm>
          <a:prstGeom prst="line">
            <a:avLst/>
          </a:prstGeom>
          <a:noFill/>
          <a:ln w="76200">
            <a:solidFill>
              <a:srgbClr val="FF0000"/>
            </a:solidFill>
            <a:miter lim="800000"/>
            <a:headEnd/>
            <a:tailEnd type="triangle" w="med" len="med"/>
          </a:ln>
        </p:spPr>
        <p:txBody>
          <a:bodyPr/>
          <a:lstStyle/>
          <a:p>
            <a:endParaRPr lang="en-US"/>
          </a:p>
        </p:txBody>
      </p:sp>
      <p:sp>
        <p:nvSpPr>
          <p:cNvPr id="11270" name="Line 7"/>
          <p:cNvSpPr>
            <a:spLocks noChangeShapeType="1"/>
          </p:cNvSpPr>
          <p:nvPr/>
        </p:nvSpPr>
        <p:spPr bwMode="auto">
          <a:xfrm>
            <a:off x="3886200" y="609600"/>
            <a:ext cx="990600" cy="0"/>
          </a:xfrm>
          <a:prstGeom prst="line">
            <a:avLst/>
          </a:prstGeom>
          <a:noFill/>
          <a:ln w="79375">
            <a:solidFill>
              <a:srgbClr val="FF0000"/>
            </a:solidFill>
            <a:miter lim="800000"/>
            <a:headEnd/>
            <a:tailEnd type="triangle" w="med" len="med"/>
          </a:ln>
        </p:spPr>
        <p:txBody>
          <a:bodyPr/>
          <a:lstStyle/>
          <a:p>
            <a:endParaRPr lang="en-US"/>
          </a:p>
        </p:txBody>
      </p:sp>
      <p:sp>
        <p:nvSpPr>
          <p:cNvPr id="11271" name="Rectangle 8"/>
          <p:cNvSpPr>
            <a:spLocks noChangeArrowheads="1"/>
          </p:cNvSpPr>
          <p:nvPr/>
        </p:nvSpPr>
        <p:spPr bwMode="auto">
          <a:xfrm>
            <a:off x="381000" y="6019800"/>
            <a:ext cx="8763000" cy="400050"/>
          </a:xfrm>
          <a:prstGeom prst="rect">
            <a:avLst/>
          </a:prstGeom>
          <a:noFill/>
          <a:ln w="9525" algn="ctr">
            <a:noFill/>
            <a:miter lim="800000"/>
            <a:headEnd/>
            <a:tailEnd/>
          </a:ln>
        </p:spPr>
        <p:txBody>
          <a:bodyPr>
            <a:spAutoFit/>
          </a:bodyPr>
          <a:lstStyle/>
          <a:p>
            <a:pPr algn="ctr"/>
            <a:r>
              <a:rPr lang="en-US" sz="2000" dirty="0"/>
              <a:t>Call this number 1-218-339-2620   723039#   For Audio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GETTING PAID</a:t>
            </a:r>
            <a:endParaRPr lang="en-US" spc="-150" dirty="0">
              <a:solidFill>
                <a:srgbClr val="FFCC00"/>
              </a:solidFill>
              <a:effectLst>
                <a:outerShdw blurRad="38100" dist="38100" dir="2700000" algn="tl">
                  <a:srgbClr val="000000">
                    <a:alpha val="43137"/>
                  </a:srgbClr>
                </a:outerShdw>
              </a:effectLst>
            </a:endParaRPr>
          </a:p>
        </p:txBody>
      </p:sp>
      <p:sp>
        <p:nvSpPr>
          <p:cNvPr id="22530" name="Content Placeholder 2"/>
          <p:cNvSpPr>
            <a:spLocks noGrp="1"/>
          </p:cNvSpPr>
          <p:nvPr>
            <p:ph idx="1"/>
          </p:nvPr>
        </p:nvSpPr>
        <p:spPr>
          <a:xfrm>
            <a:off x="533400" y="1066800"/>
            <a:ext cx="8229600" cy="5791200"/>
          </a:xfrm>
        </p:spPr>
        <p:txBody>
          <a:bodyPr/>
          <a:lstStyle/>
          <a:p>
            <a:pPr algn="just" eaLnBrk="1" hangingPunct="1">
              <a:buClr>
                <a:schemeClr val="tx1"/>
              </a:buClr>
              <a:buSzPct val="80000"/>
              <a:buFont typeface="Wingdings" pitchFamily="2" charset="2"/>
              <a:buChar char="q"/>
            </a:pPr>
            <a:r>
              <a:rPr lang="en-US" sz="1800" dirty="0" smtClean="0"/>
              <a:t>Cash flow is often the biggest challenge for new business owners and Certified will solve this problem for YOU!</a:t>
            </a:r>
          </a:p>
          <a:p>
            <a:pPr algn="just" eaLnBrk="1" hangingPunct="1">
              <a:buClr>
                <a:schemeClr val="tx1"/>
              </a:buClr>
              <a:buSzPct val="80000"/>
              <a:buFont typeface="Wingdings" pitchFamily="2" charset="2"/>
              <a:buChar char="q"/>
            </a:pPr>
            <a:endParaRPr lang="en-US" sz="1200" dirty="0" smtClean="0"/>
          </a:p>
          <a:p>
            <a:pPr algn="just" eaLnBrk="1" hangingPunct="1">
              <a:buClr>
                <a:schemeClr val="tx1"/>
              </a:buClr>
              <a:buSzPct val="80000"/>
              <a:buFont typeface="Wingdings" pitchFamily="2" charset="2"/>
              <a:buChar char="q"/>
            </a:pPr>
            <a:r>
              <a:rPr lang="en-US" sz="1800" dirty="0" smtClean="0"/>
              <a:t>Certified is a processing company that pays its Associate Members as files are submitted with payment!  This is the key to our success and also the key to YOUR success.</a:t>
            </a:r>
            <a:r>
              <a:rPr lang="en-US" sz="1800" dirty="0" smtClean="0">
                <a:solidFill>
                  <a:srgbClr val="FF0000"/>
                </a:solidFill>
              </a:rPr>
              <a:t> </a:t>
            </a:r>
            <a:endParaRPr lang="en-US" sz="1800" dirty="0" smtClean="0"/>
          </a:p>
          <a:p>
            <a:pPr algn="just" eaLnBrk="1" hangingPunct="1">
              <a:buClr>
                <a:schemeClr val="tx1"/>
              </a:buClr>
              <a:buSzPct val="80000"/>
              <a:buFont typeface="Wingdings" pitchFamily="2" charset="2"/>
              <a:buChar char="q"/>
            </a:pPr>
            <a:endParaRPr lang="en-US" sz="1200" dirty="0" smtClean="0"/>
          </a:p>
          <a:p>
            <a:pPr algn="just" eaLnBrk="1" hangingPunct="1">
              <a:buClr>
                <a:schemeClr val="tx1"/>
              </a:buClr>
              <a:buSzPct val="80000"/>
              <a:buFont typeface="Wingdings" pitchFamily="2" charset="2"/>
              <a:buChar char="q"/>
            </a:pPr>
            <a:r>
              <a:rPr lang="en-US" sz="1800" dirty="0" smtClean="0"/>
              <a:t>We have created a system that allows you to simply submit the application and WE HANDLE THE REST!  Our staff will collect all of the necessary financial documents and provide your clients with weekly updates throughout the entire process.  Once you submit the application with payment, WE handle the rest! </a:t>
            </a:r>
          </a:p>
          <a:p>
            <a:pPr algn="ctr" eaLnBrk="1" hangingPunct="1">
              <a:buClr>
                <a:schemeClr val="tx1"/>
              </a:buClr>
              <a:buSzPct val="80000"/>
              <a:buNone/>
            </a:pPr>
            <a:r>
              <a:rPr lang="en-US" sz="1800" b="1" i="1" dirty="0" smtClean="0">
                <a:solidFill>
                  <a:srgbClr val="FFC000"/>
                </a:solidFill>
              </a:rPr>
              <a:t>Note:  If you have collected documents, please forward with the file (they can be scanned), but do not hold file up for uncollected documents. We don’t want to be calling the client for documents they already have given you. </a:t>
            </a:r>
          </a:p>
          <a:p>
            <a:pPr algn="just" eaLnBrk="1" hangingPunct="1">
              <a:buClr>
                <a:schemeClr val="tx1"/>
              </a:buClr>
              <a:buSzPct val="80000"/>
              <a:buFont typeface="Wingdings" pitchFamily="2" charset="2"/>
              <a:buChar char="q"/>
            </a:pPr>
            <a:endParaRPr lang="en-US" sz="1100" dirty="0" smtClean="0"/>
          </a:p>
          <a:p>
            <a:pPr algn="just" eaLnBrk="1" hangingPunct="1">
              <a:buClr>
                <a:schemeClr val="tx1"/>
              </a:buClr>
              <a:buSzPct val="80000"/>
              <a:buFont typeface="Wingdings" pitchFamily="2" charset="2"/>
              <a:buChar char="q"/>
            </a:pPr>
            <a:r>
              <a:rPr lang="en-US" sz="1800" dirty="0" smtClean="0"/>
              <a:t>We pay our Associate Members on the 2</a:t>
            </a:r>
            <a:r>
              <a:rPr lang="en-US" sz="1800" baseline="30000" dirty="0" smtClean="0"/>
              <a:t>nd</a:t>
            </a:r>
            <a:r>
              <a:rPr lang="en-US" sz="1800" dirty="0" smtClean="0"/>
              <a:t> and 4</a:t>
            </a:r>
            <a:r>
              <a:rPr lang="en-US" sz="1800" baseline="30000" dirty="0" smtClean="0"/>
              <a:t>th</a:t>
            </a:r>
            <a:r>
              <a:rPr lang="en-US" sz="1800" dirty="0" smtClean="0"/>
              <a:t> Friday of each month. Cut off time is 2:00 pm pacific time on the 1</a:t>
            </a:r>
            <a:r>
              <a:rPr lang="en-US" sz="1800" baseline="30000" dirty="0" smtClean="0"/>
              <a:t>st</a:t>
            </a:r>
            <a:r>
              <a:rPr lang="en-US" sz="1800" dirty="0" smtClean="0"/>
              <a:t> and 3</a:t>
            </a:r>
            <a:r>
              <a:rPr lang="en-US" sz="1800" baseline="30000" dirty="0" smtClean="0"/>
              <a:t>rd</a:t>
            </a:r>
            <a:r>
              <a:rPr lang="en-US" sz="1800" dirty="0" smtClean="0"/>
              <a:t> Friday— which means application received and payment cleared.  Goal is to transition to a weekly payment as well as going to a direct deposit. </a:t>
            </a:r>
            <a:endParaRPr lang="en-US" sz="1800" dirty="0" smtClean="0">
              <a:solidFill>
                <a:srgbClr val="FF0000"/>
              </a:solidFill>
            </a:endParaRPr>
          </a:p>
          <a:p>
            <a:pPr eaLnBrk="1" hangingPunct="1">
              <a:buFont typeface="Wingdings 2" pitchFamily="18" charset="2"/>
              <a:buNone/>
            </a:pPr>
            <a:endParaRPr lang="en-US" sz="2000"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RESIDUAL INCOME </a:t>
            </a:r>
            <a:endParaRPr lang="en-US" spc="-150" dirty="0">
              <a:solidFill>
                <a:srgbClr val="FFCC00"/>
              </a:solidFill>
              <a:effectLst>
                <a:outerShdw blurRad="38100" dist="38100" dir="2700000" algn="tl">
                  <a:srgbClr val="000000">
                    <a:alpha val="43137"/>
                  </a:srgbClr>
                </a:outerShdw>
              </a:effectLst>
            </a:endParaRPr>
          </a:p>
        </p:txBody>
      </p:sp>
      <p:sp>
        <p:nvSpPr>
          <p:cNvPr id="24578" name="Content Placeholder 2"/>
          <p:cNvSpPr>
            <a:spLocks noGrp="1"/>
          </p:cNvSpPr>
          <p:nvPr>
            <p:ph idx="1"/>
          </p:nvPr>
        </p:nvSpPr>
        <p:spPr/>
        <p:txBody>
          <a:bodyPr/>
          <a:lstStyle/>
          <a:p>
            <a:pPr algn="just" eaLnBrk="1" hangingPunct="1">
              <a:lnSpc>
                <a:spcPct val="80000"/>
              </a:lnSpc>
              <a:buClr>
                <a:schemeClr val="tx1"/>
              </a:buClr>
              <a:buSzPct val="66000"/>
              <a:buFont typeface="Wingdings" pitchFamily="2" charset="2"/>
              <a:buChar char="q"/>
            </a:pPr>
            <a:r>
              <a:rPr lang="en-US" sz="2200" dirty="0" smtClean="0"/>
              <a:t>Certified is the only processing company that allows you to grow your business by adding Associate Members under you and receiving compensation for EACH file that they submit. </a:t>
            </a:r>
          </a:p>
          <a:p>
            <a:pPr algn="just" eaLnBrk="1" hangingPunct="1">
              <a:lnSpc>
                <a:spcPct val="80000"/>
              </a:lnSpc>
              <a:buClr>
                <a:schemeClr val="tx1"/>
              </a:buClr>
              <a:buSzPct val="66000"/>
              <a:buFont typeface="Wingdings" pitchFamily="2" charset="2"/>
              <a:buChar char="q"/>
            </a:pPr>
            <a:endParaRPr lang="en-US" sz="2200" dirty="0" smtClean="0"/>
          </a:p>
          <a:p>
            <a:pPr algn="just" eaLnBrk="1" hangingPunct="1">
              <a:lnSpc>
                <a:spcPct val="80000"/>
              </a:lnSpc>
              <a:buClr>
                <a:schemeClr val="tx1"/>
              </a:buClr>
              <a:buSzPct val="66000"/>
              <a:buFont typeface="Wingdings" pitchFamily="2" charset="2"/>
              <a:buChar char="q"/>
            </a:pPr>
            <a:r>
              <a:rPr lang="en-US" sz="2200" dirty="0" smtClean="0"/>
              <a:t>The reality is that almost every American in every city across the nation needs this service, and you cannot do it all yourself.  We allow you to reach out to others in your network and set them up on the exact same system as an Associate Member.  For each member that signs up under you, you receive a $200 PER FILE </a:t>
            </a:r>
            <a:r>
              <a:rPr lang="en-US" sz="2200" i="1" dirty="0" smtClean="0"/>
              <a:t>override</a:t>
            </a:r>
            <a:r>
              <a:rPr lang="en-US" sz="2200" dirty="0" smtClean="0"/>
              <a:t>.  This system has four levels and the compensation potential is endless! </a:t>
            </a:r>
          </a:p>
          <a:p>
            <a:pPr algn="just" eaLnBrk="1" hangingPunct="1">
              <a:lnSpc>
                <a:spcPct val="80000"/>
              </a:lnSpc>
              <a:buClr>
                <a:schemeClr val="tx1"/>
              </a:buClr>
              <a:buSzPct val="66000"/>
              <a:buFont typeface="Wingdings" pitchFamily="2" charset="2"/>
              <a:buChar char="q"/>
            </a:pPr>
            <a:endParaRPr lang="en-US" sz="2200" dirty="0" smtClean="0"/>
          </a:p>
          <a:p>
            <a:pPr algn="just" eaLnBrk="1" hangingPunct="1">
              <a:lnSpc>
                <a:spcPct val="80000"/>
              </a:lnSpc>
              <a:buClr>
                <a:schemeClr val="tx1"/>
              </a:buClr>
              <a:buSzPct val="66000"/>
              <a:buFont typeface="Wingdings" pitchFamily="2" charset="2"/>
              <a:buChar char="q"/>
            </a:pPr>
            <a:r>
              <a:rPr lang="en-US" sz="2200" dirty="0" smtClean="0"/>
              <a:t>You can protect present employees from signing on directly by submitting a list of these to us. </a:t>
            </a: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6350"/>
            <a:ext cx="8229600" cy="1143000"/>
          </a:xfrm>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GROWING YOUR NETWORK</a:t>
            </a:r>
            <a:endParaRPr lang="en-US" spc="-150" dirty="0">
              <a:solidFill>
                <a:srgbClr val="FFCC00"/>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612775" y="929501"/>
          <a:ext cx="8001000" cy="5581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4"/>
          <p:cNvSpPr/>
          <p:nvPr/>
        </p:nvSpPr>
        <p:spPr>
          <a:xfrm>
            <a:off x="914400" y="5715000"/>
            <a:ext cx="1679575" cy="8286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fontAlgn="auto">
              <a:lnSpc>
                <a:spcPct val="90000"/>
              </a:lnSpc>
              <a:spcAft>
                <a:spcPct val="35000"/>
              </a:spcAft>
              <a:defRPr/>
            </a:pPr>
            <a:endParaRPr lang="en-US" sz="1200" dirty="0"/>
          </a:p>
        </p:txBody>
      </p:sp>
      <p:sp>
        <p:nvSpPr>
          <p:cNvPr id="16" name="Rounded Rectangle 4"/>
          <p:cNvSpPr/>
          <p:nvPr/>
        </p:nvSpPr>
        <p:spPr>
          <a:xfrm>
            <a:off x="4724400" y="5638800"/>
            <a:ext cx="1574800" cy="660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fontAlgn="auto">
              <a:lnSpc>
                <a:spcPct val="90000"/>
              </a:lnSpc>
              <a:spcAft>
                <a:spcPct val="35000"/>
              </a:spcAft>
              <a:defRPr/>
            </a:pPr>
            <a:endParaRPr lang="en-US" sz="1200" dirty="0"/>
          </a:p>
        </p:txBody>
      </p:sp>
      <p:sp>
        <p:nvSpPr>
          <p:cNvPr id="7" name="Date Placeholder 6"/>
          <p:cNvSpPr>
            <a:spLocks noGrp="1"/>
          </p:cNvSpPr>
          <p:nvPr>
            <p:ph type="dt" sz="half" idx="10"/>
          </p:nvPr>
        </p:nvSpPr>
        <p:spPr/>
        <p:txBody>
          <a:bodyPr/>
          <a:lstStyle/>
          <a:p>
            <a:pPr>
              <a:defRPr/>
            </a:pPr>
            <a:r>
              <a:rPr lang="en-US" smtClean="0"/>
              <a:t>4/7/2009</a:t>
            </a:r>
            <a:endParaRPr lang="en-US" dirty="0"/>
          </a:p>
        </p:txBody>
      </p:sp>
      <p:sp>
        <p:nvSpPr>
          <p:cNvPr id="8" name="Slide Number Placeholder 7"/>
          <p:cNvSpPr>
            <a:spLocks noGrp="1"/>
          </p:cNvSpPr>
          <p:nvPr>
            <p:ph type="sldNum" sz="quarter" idx="12"/>
          </p:nvPr>
        </p:nvSpPr>
        <p:spPr/>
        <p:txBody>
          <a:bodyPr/>
          <a:lstStyle/>
          <a:p>
            <a:pPr>
              <a:defRPr/>
            </a:pPr>
            <a:fld id="{4A9E0DD8-1EF2-4440-94CA-EF7B58BAFF4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150" dirty="0" smtClean="0">
                <a:solidFill>
                  <a:srgbClr val="FFCC00"/>
                </a:solidFill>
              </a:rPr>
              <a:t>THE SCENARIO</a:t>
            </a:r>
            <a:endParaRPr lang="en-US" spc="-150" dirty="0">
              <a:solidFill>
                <a:srgbClr val="FFCC00"/>
              </a:solidFill>
            </a:endParaRPr>
          </a:p>
        </p:txBody>
      </p:sp>
      <p:sp>
        <p:nvSpPr>
          <p:cNvPr id="3" name="Content Placeholder 2"/>
          <p:cNvSpPr>
            <a:spLocks noGrp="1"/>
          </p:cNvSpPr>
          <p:nvPr>
            <p:ph idx="1"/>
          </p:nvPr>
        </p:nvSpPr>
        <p:spPr>
          <a:xfrm>
            <a:off x="152400" y="1447800"/>
            <a:ext cx="8839200" cy="4860925"/>
          </a:xfrm>
        </p:spPr>
        <p:txBody>
          <a:bodyPr>
            <a:normAutofit fontScale="85000" lnSpcReduction="10000"/>
          </a:bodyPr>
          <a:lstStyle/>
          <a:p>
            <a:pPr marL="548640" indent="-411480" eaLnBrk="1" fontAlgn="auto" hangingPunct="1">
              <a:spcAft>
                <a:spcPts val="0"/>
              </a:spcAft>
              <a:buClr>
                <a:schemeClr val="tx1">
                  <a:shade val="95000"/>
                </a:schemeClr>
              </a:buClr>
              <a:buFont typeface="Wingdings" pitchFamily="2" charset="2"/>
              <a:buChar char="q"/>
              <a:defRPr/>
            </a:pPr>
            <a:r>
              <a:rPr lang="en-US" sz="2000" dirty="0" smtClean="0"/>
              <a:t>If you submit 5 deals a month you will gross approximately $7500…</a:t>
            </a:r>
          </a:p>
          <a:p>
            <a:pPr marL="548640" indent="-411480" eaLnBrk="1" fontAlgn="auto" hangingPunct="1">
              <a:spcAft>
                <a:spcPts val="0"/>
              </a:spcAft>
              <a:buClr>
                <a:schemeClr val="tx1">
                  <a:shade val="95000"/>
                </a:schemeClr>
              </a:buClr>
              <a:buFont typeface="Wingdings" pitchFamily="2" charset="2"/>
              <a:buChar char="q"/>
              <a:defRPr/>
            </a:pPr>
            <a:r>
              <a:rPr lang="en-US" sz="2000" dirty="0" smtClean="0"/>
              <a:t>If you have 5 brokers under you doing the same volume you gross another $5000…</a:t>
            </a:r>
          </a:p>
          <a:p>
            <a:pPr marL="548640" indent="-411480" eaLnBrk="1" fontAlgn="auto" hangingPunct="1">
              <a:spcAft>
                <a:spcPts val="0"/>
              </a:spcAft>
              <a:buClr>
                <a:schemeClr val="tx1">
                  <a:shade val="95000"/>
                </a:schemeClr>
              </a:buClr>
              <a:buFont typeface="Wingdings" pitchFamily="2" charset="2"/>
              <a:buChar char="q"/>
              <a:defRPr/>
            </a:pPr>
            <a:r>
              <a:rPr lang="en-US" sz="2000" dirty="0" smtClean="0"/>
              <a:t>If they have 5 brokers under them with the same volume you gross another $2500…</a:t>
            </a:r>
          </a:p>
          <a:p>
            <a:pPr marL="548640" indent="-411480" eaLnBrk="1" fontAlgn="auto" hangingPunct="1">
              <a:spcAft>
                <a:spcPts val="0"/>
              </a:spcAft>
              <a:buClr>
                <a:schemeClr val="tx1">
                  <a:shade val="95000"/>
                </a:schemeClr>
              </a:buClr>
              <a:buFont typeface="Wingdings" pitchFamily="2" charset="2"/>
              <a:buChar char="q"/>
              <a:defRPr/>
            </a:pPr>
            <a:r>
              <a:rPr lang="en-US" sz="2000" dirty="0" smtClean="0"/>
              <a:t>If they have 5 brokers under them with the same volume you gross another $625…</a:t>
            </a:r>
          </a:p>
          <a:p>
            <a:pPr marL="548640" indent="-411480" eaLnBrk="1" fontAlgn="auto" hangingPunct="1">
              <a:spcAft>
                <a:spcPts val="0"/>
              </a:spcAft>
              <a:buClr>
                <a:schemeClr val="tx1">
                  <a:shade val="95000"/>
                </a:schemeClr>
              </a:buClr>
              <a:buFont typeface="Wingdings" pitchFamily="2" charset="2"/>
              <a:buChar char="q"/>
              <a:defRPr/>
            </a:pPr>
            <a:endParaRPr lang="en-US" sz="2600" dirty="0" smtClean="0"/>
          </a:p>
          <a:p>
            <a:pPr marL="548640" indent="-411480" eaLnBrk="1" fontAlgn="auto" hangingPunct="1">
              <a:spcAft>
                <a:spcPts val="0"/>
              </a:spcAft>
              <a:buClr>
                <a:schemeClr val="tx1">
                  <a:shade val="95000"/>
                </a:schemeClr>
              </a:buClr>
              <a:buFont typeface="Wingdings" pitchFamily="2" charset="2"/>
              <a:buChar char="q"/>
              <a:defRPr/>
            </a:pPr>
            <a:r>
              <a:rPr lang="en-US" dirty="0" smtClean="0"/>
              <a:t>This basic scenario produces $15,625 per month.</a:t>
            </a:r>
          </a:p>
          <a:p>
            <a:pPr marL="548640" indent="-411480" eaLnBrk="1" fontAlgn="auto" hangingPunct="1">
              <a:spcAft>
                <a:spcPts val="0"/>
              </a:spcAft>
              <a:buClr>
                <a:schemeClr val="tx1">
                  <a:shade val="95000"/>
                </a:schemeClr>
              </a:buClr>
              <a:buFont typeface="Wingdings" pitchFamily="2" charset="2"/>
              <a:buChar char="q"/>
              <a:defRPr/>
            </a:pPr>
            <a:endParaRPr lang="en-US" dirty="0" smtClean="0"/>
          </a:p>
          <a:p>
            <a:pPr marL="548640" indent="-411480" eaLnBrk="1" fontAlgn="auto" hangingPunct="1">
              <a:spcAft>
                <a:spcPts val="0"/>
              </a:spcAft>
              <a:buClr>
                <a:schemeClr val="tx1">
                  <a:shade val="95000"/>
                </a:schemeClr>
              </a:buClr>
              <a:buFont typeface="Wingdings" pitchFamily="2" charset="2"/>
              <a:buChar char="q"/>
              <a:defRPr/>
            </a:pPr>
            <a:r>
              <a:rPr lang="en-US" dirty="0" smtClean="0"/>
              <a:t>The numbers grow exponentially from here without limit and our bonus program allows up to $250,000 per quarter in bonuses! </a:t>
            </a:r>
          </a:p>
          <a:p>
            <a:pPr marL="548640" indent="-411480" eaLnBrk="1" fontAlgn="auto" hangingPunct="1">
              <a:spcAft>
                <a:spcPts val="0"/>
              </a:spcAft>
              <a:buClr>
                <a:schemeClr val="tx1">
                  <a:shade val="95000"/>
                </a:schemeClr>
              </a:buClr>
              <a:buFont typeface="Wingdings" pitchFamily="2" charset="2"/>
              <a:buChar char="v"/>
              <a:defRPr/>
            </a:pPr>
            <a:endParaRPr lang="en-US" dirty="0" smtClean="0"/>
          </a:p>
          <a:p>
            <a:pPr marL="548640" indent="-411480" algn="ctr" eaLnBrk="1" fontAlgn="auto" hangingPunct="1">
              <a:spcAft>
                <a:spcPts val="0"/>
              </a:spcAft>
              <a:buClr>
                <a:schemeClr val="tx1">
                  <a:shade val="95000"/>
                </a:schemeClr>
              </a:buClr>
              <a:buNone/>
              <a:defRPr/>
            </a:pPr>
            <a:r>
              <a:rPr lang="en-US" b="1" i="1" dirty="0" smtClean="0">
                <a:solidFill>
                  <a:srgbClr val="FFC000"/>
                </a:solidFill>
              </a:rPr>
              <a:t>THE POSSIBILITIES ARE TRULY ENDLESS! </a:t>
            </a:r>
            <a:endParaRPr lang="en-US" b="1" i="1" dirty="0">
              <a:solidFill>
                <a:srgbClr val="FFC000"/>
              </a:solidFill>
            </a:endParaRPr>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FEES</a:t>
            </a:r>
            <a:endParaRPr lang="en-US" spc="-150" dirty="0">
              <a:solidFill>
                <a:srgbClr val="FFCC00"/>
              </a:solidFill>
              <a:effectLst>
                <a:outerShdw blurRad="38100" dist="38100" dir="2700000" algn="tl">
                  <a:srgbClr val="000000">
                    <a:alpha val="43137"/>
                  </a:srgbClr>
                </a:outerShdw>
              </a:effectLst>
            </a:endParaRPr>
          </a:p>
        </p:txBody>
      </p:sp>
      <p:sp>
        <p:nvSpPr>
          <p:cNvPr id="30722" name="Content Placeholder 2"/>
          <p:cNvSpPr>
            <a:spLocks noGrp="1"/>
          </p:cNvSpPr>
          <p:nvPr>
            <p:ph idx="1"/>
          </p:nvPr>
        </p:nvSpPr>
        <p:spPr>
          <a:xfrm>
            <a:off x="381000" y="1219200"/>
            <a:ext cx="8229600" cy="4708525"/>
          </a:xfrm>
        </p:spPr>
        <p:txBody>
          <a:bodyPr/>
          <a:lstStyle/>
          <a:p>
            <a:pPr eaLnBrk="1" hangingPunct="1">
              <a:buClr>
                <a:schemeClr val="tx1"/>
              </a:buClr>
              <a:buFont typeface="Wingdings" pitchFamily="2" charset="2"/>
              <a:buChar char="q"/>
            </a:pPr>
            <a:r>
              <a:rPr lang="en-US" sz="1800" dirty="0" smtClean="0"/>
              <a:t>Associate Members are permitted to charge any fee to the client . Average fee to clients for the Forensic Audit and Loan modification of their first and second mortgages is $2995.00 and this is also the recommended price. </a:t>
            </a:r>
          </a:p>
          <a:p>
            <a:pPr eaLnBrk="1" hangingPunct="1">
              <a:buClr>
                <a:schemeClr val="tx1"/>
              </a:buClr>
              <a:buFont typeface="Wingdings" pitchFamily="2" charset="2"/>
              <a:buChar char="q"/>
            </a:pPr>
            <a:r>
              <a:rPr lang="en-US" sz="1800" dirty="0" smtClean="0"/>
              <a:t>The fee goes directly to Certified.  This means that you don’t have to handle the money or have to deal with compliance issues. </a:t>
            </a:r>
          </a:p>
          <a:p>
            <a:pPr eaLnBrk="1" hangingPunct="1">
              <a:buClr>
                <a:schemeClr val="tx1"/>
              </a:buClr>
              <a:buFont typeface="Wingdings" pitchFamily="2" charset="2"/>
              <a:buChar char="q"/>
            </a:pPr>
            <a:r>
              <a:rPr lang="en-US" sz="1800" dirty="0" smtClean="0"/>
              <a:t>Associate Members receive all fees over $1500 for processing by Certified. There is no charge for the second mortgage.</a:t>
            </a:r>
          </a:p>
          <a:p>
            <a:pPr eaLnBrk="1" hangingPunct="1">
              <a:buClr>
                <a:schemeClr val="tx1"/>
              </a:buClr>
              <a:buFont typeface="Wingdings" pitchFamily="2" charset="2"/>
              <a:buChar char="q"/>
            </a:pPr>
            <a:r>
              <a:rPr lang="en-US" sz="1800" dirty="0" smtClean="0"/>
              <a:t>There is an additional $500 base fee for sale date that is within 14 days (non-judicial states).  This allows for a second negotiation on a priority basis.  This additional fee is also refundable if we fail to stop the sale and therefore achieve a modification.  </a:t>
            </a:r>
          </a:p>
          <a:p>
            <a:pPr eaLnBrk="1" hangingPunct="1">
              <a:buClr>
                <a:schemeClr val="tx1"/>
              </a:buClr>
              <a:buFont typeface="Wingdings" pitchFamily="2" charset="2"/>
              <a:buChar char="q"/>
            </a:pPr>
            <a:r>
              <a:rPr lang="en-US" sz="1800" dirty="0" smtClean="0"/>
              <a:t>The client can pay in two payments, 30 days apart. Your fees will be adjusted accordingly. </a:t>
            </a:r>
          </a:p>
          <a:p>
            <a:pPr algn="ctr" eaLnBrk="1" hangingPunct="1">
              <a:buClr>
                <a:schemeClr val="tx1"/>
              </a:buClr>
              <a:buNone/>
            </a:pPr>
            <a:r>
              <a:rPr lang="en-US" sz="1800" b="1" i="1" dirty="0" smtClean="0">
                <a:solidFill>
                  <a:srgbClr val="FFC000"/>
                </a:solidFill>
              </a:rPr>
              <a:t>Note:  In order for all clients not to choose the payment plan, many our Associates quote a higher fee for this option. </a:t>
            </a:r>
          </a:p>
          <a:p>
            <a:pPr eaLnBrk="1" hangingPunct="1">
              <a:buClr>
                <a:schemeClr val="tx1"/>
              </a:buClr>
              <a:buFont typeface="Wingdings" pitchFamily="2" charset="2"/>
              <a:buChar char="q"/>
            </a:pPr>
            <a:r>
              <a:rPr lang="en-US" sz="1800" dirty="0" smtClean="0"/>
              <a:t>There is a 3.0% fee  which is a reduction in revenue to the Associate for processing of credit cards, debit cards or ACH transfers. </a:t>
            </a:r>
          </a:p>
          <a:p>
            <a:pPr eaLnBrk="1" hangingPunct="1">
              <a:buFont typeface="Wingdings 2" pitchFamily="18" charset="2"/>
              <a:buNone/>
            </a:pPr>
            <a:endParaRPr lang="en-US" dirty="0" smtClean="0"/>
          </a:p>
          <a:p>
            <a:pPr eaLnBrk="1" hangingPunct="1"/>
            <a:endParaRPr lang="en-US" dirty="0" smtClean="0"/>
          </a:p>
          <a:p>
            <a:pPr eaLnBrk="1" hangingPunct="1"/>
            <a:endParaRPr lang="en-US" dirty="0" smtClean="0"/>
          </a:p>
        </p:txBody>
      </p:sp>
      <p:sp>
        <p:nvSpPr>
          <p:cNvPr id="5" name="Date Placeholder 4"/>
          <p:cNvSpPr>
            <a:spLocks noGrp="1"/>
          </p:cNvSpPr>
          <p:nvPr>
            <p:ph type="dt" sz="half" idx="10"/>
          </p:nvPr>
        </p:nvSpPr>
        <p:spPr/>
        <p:txBody>
          <a:bodyPr/>
          <a:lstStyle/>
          <a:p>
            <a:pPr>
              <a:defRPr/>
            </a:pPr>
            <a:r>
              <a:rPr lang="en-US" smtClean="0"/>
              <a:t>4/7/2009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Monthly Bonus Program</a:t>
            </a:r>
            <a:endParaRPr lang="en-US" dirty="0">
              <a:solidFill>
                <a:srgbClr val="FFC000"/>
              </a:solidFill>
            </a:endParaRPr>
          </a:p>
        </p:txBody>
      </p:sp>
      <p:sp>
        <p:nvSpPr>
          <p:cNvPr id="3" name="Content Placeholder 2"/>
          <p:cNvSpPr>
            <a:spLocks noGrp="1"/>
          </p:cNvSpPr>
          <p:nvPr>
            <p:ph idx="1"/>
          </p:nvPr>
        </p:nvSpPr>
        <p:spPr/>
        <p:txBody>
          <a:bodyPr/>
          <a:lstStyle/>
          <a:p>
            <a:pPr>
              <a:buNone/>
            </a:pPr>
            <a:r>
              <a:rPr lang="en-US" sz="1800" b="1" dirty="0" smtClean="0">
                <a:solidFill>
                  <a:srgbClr val="FFC000"/>
                </a:solidFill>
              </a:rPr>
              <a:t>Monthly Associate Incentive Bonus</a:t>
            </a:r>
          </a:p>
          <a:p>
            <a:pPr>
              <a:buNone/>
            </a:pPr>
            <a:r>
              <a:rPr lang="en-US" sz="1800" dirty="0" smtClean="0"/>
              <a:t>*</a:t>
            </a:r>
            <a:r>
              <a:rPr lang="en-US" sz="1800" i="1" dirty="0" smtClean="0"/>
              <a:t>Based Upon Calendar Month</a:t>
            </a:r>
          </a:p>
          <a:p>
            <a:pPr>
              <a:buClr>
                <a:schemeClr val="tx1"/>
              </a:buClr>
              <a:buFont typeface="Wingdings" pitchFamily="2" charset="2"/>
              <a:buChar char="Ø"/>
            </a:pPr>
            <a:r>
              <a:rPr lang="en-US" sz="1800" dirty="0" smtClean="0"/>
              <a:t>10+ Files…………………………………$250</a:t>
            </a:r>
          </a:p>
          <a:p>
            <a:pPr>
              <a:buClr>
                <a:schemeClr val="tx1"/>
              </a:buClr>
              <a:buFont typeface="Wingdings" pitchFamily="2" charset="2"/>
              <a:buChar char="Ø"/>
            </a:pPr>
            <a:r>
              <a:rPr lang="en-US" sz="1800" dirty="0" smtClean="0"/>
              <a:t>25+ Files…………………………………$875</a:t>
            </a:r>
          </a:p>
          <a:p>
            <a:pPr>
              <a:buClr>
                <a:schemeClr val="tx1"/>
              </a:buClr>
              <a:buFont typeface="Wingdings" pitchFamily="2" charset="2"/>
              <a:buChar char="Ø"/>
            </a:pPr>
            <a:r>
              <a:rPr lang="en-US" sz="1800" dirty="0" smtClean="0"/>
              <a:t>50+ Files……………………………….$2,500</a:t>
            </a:r>
          </a:p>
          <a:p>
            <a:pPr>
              <a:buClr>
                <a:schemeClr val="tx1"/>
              </a:buClr>
              <a:buFont typeface="Wingdings" pitchFamily="2" charset="2"/>
              <a:buChar char="Ø"/>
            </a:pPr>
            <a:r>
              <a:rPr lang="en-US" sz="1800" dirty="0" smtClean="0"/>
              <a:t>100+ Files………………………….......$7,500</a:t>
            </a:r>
          </a:p>
          <a:p>
            <a:pPr>
              <a:buClr>
                <a:schemeClr val="tx1"/>
              </a:buClr>
              <a:buFont typeface="Wingdings" pitchFamily="2" charset="2"/>
              <a:buChar char="Ø"/>
            </a:pPr>
            <a:r>
              <a:rPr lang="en-US" sz="1800" dirty="0" smtClean="0"/>
              <a:t> 200+ Files…………………………….$20,000</a:t>
            </a:r>
          </a:p>
          <a:p>
            <a:pPr>
              <a:buClr>
                <a:schemeClr val="tx1"/>
              </a:buClr>
              <a:buFont typeface="Wingdings" pitchFamily="2" charset="2"/>
              <a:buChar char="Ø"/>
            </a:pPr>
            <a:r>
              <a:rPr lang="en-US" sz="1800" dirty="0" smtClean="0"/>
              <a:t>500+ Files…………………………….$62,500</a:t>
            </a:r>
          </a:p>
          <a:p>
            <a:endParaRPr lang="en-US" sz="1800" dirty="0" smtClean="0"/>
          </a:p>
          <a:p>
            <a:pPr>
              <a:buNone/>
            </a:pPr>
            <a:r>
              <a:rPr lang="en-US" sz="1800" b="1" dirty="0" smtClean="0">
                <a:solidFill>
                  <a:srgbClr val="FFC000"/>
                </a:solidFill>
              </a:rPr>
              <a:t>Total Team Monthly Incentive Bonus</a:t>
            </a:r>
          </a:p>
          <a:p>
            <a:pPr>
              <a:buClr>
                <a:schemeClr val="tx1"/>
              </a:buClr>
              <a:buFont typeface="Wingdings" pitchFamily="2" charset="2"/>
              <a:buChar char="Ø"/>
            </a:pPr>
            <a:r>
              <a:rPr lang="en-US" sz="1800" dirty="0" smtClean="0"/>
              <a:t>100+ Files……………………………...$2,500</a:t>
            </a:r>
          </a:p>
          <a:p>
            <a:pPr>
              <a:buClr>
                <a:schemeClr val="tx1"/>
              </a:buClr>
              <a:buFont typeface="Wingdings" pitchFamily="2" charset="2"/>
              <a:buChar char="Ø"/>
            </a:pPr>
            <a:r>
              <a:rPr lang="en-US" sz="1800" dirty="0" smtClean="0"/>
              <a:t>200+ Files……………………………...$5,000</a:t>
            </a:r>
          </a:p>
          <a:p>
            <a:pPr>
              <a:buClr>
                <a:schemeClr val="tx1"/>
              </a:buClr>
              <a:buFont typeface="Wingdings" pitchFamily="2" charset="2"/>
              <a:buChar char="Ø"/>
            </a:pPr>
            <a:r>
              <a:rPr lang="en-US" sz="1800" dirty="0" smtClean="0"/>
              <a:t>500+ Files…………………………….$17,500</a:t>
            </a:r>
          </a:p>
          <a:p>
            <a:pPr>
              <a:buClr>
                <a:schemeClr val="tx1"/>
              </a:buClr>
              <a:buFont typeface="Wingdings" pitchFamily="2" charset="2"/>
              <a:buChar char="Ø"/>
            </a:pPr>
            <a:r>
              <a:rPr lang="en-US" sz="1800" dirty="0" smtClean="0"/>
              <a:t>1000+ Files…………………………...$50,000</a:t>
            </a:r>
            <a:endParaRPr lang="en-US" sz="1800" dirty="0"/>
          </a:p>
        </p:txBody>
      </p:sp>
      <p:sp>
        <p:nvSpPr>
          <p:cNvPr id="4" name="TextBox 3"/>
          <p:cNvSpPr txBox="1"/>
          <p:nvPr/>
        </p:nvSpPr>
        <p:spPr>
          <a:xfrm>
            <a:off x="6172200" y="1600200"/>
            <a:ext cx="2057400" cy="4524315"/>
          </a:xfrm>
          <a:prstGeom prst="rect">
            <a:avLst/>
          </a:prstGeom>
          <a:noFill/>
        </p:spPr>
        <p:txBody>
          <a:bodyPr wrap="square" rtlCol="0">
            <a:spAutoFit/>
          </a:bodyPr>
          <a:lstStyle/>
          <a:p>
            <a:pPr algn="ctr"/>
            <a:r>
              <a:rPr lang="en-US" sz="4000" dirty="0" smtClean="0">
                <a:solidFill>
                  <a:srgbClr val="FFC000"/>
                </a:solidFill>
              </a:rPr>
              <a:t>Wait—</a:t>
            </a:r>
          </a:p>
          <a:p>
            <a:pPr algn="ctr"/>
            <a:r>
              <a:rPr lang="en-US" sz="4000" dirty="0" smtClean="0">
                <a:solidFill>
                  <a:srgbClr val="FFC000"/>
                </a:solidFill>
              </a:rPr>
              <a:t>There is More!</a:t>
            </a:r>
          </a:p>
          <a:p>
            <a:pPr algn="ctr"/>
            <a:r>
              <a:rPr lang="en-US" sz="2800" i="1" dirty="0" smtClean="0">
                <a:solidFill>
                  <a:srgbClr val="FFC000"/>
                </a:solidFill>
              </a:rPr>
              <a:t>Monthly bonuses based upon personal and team production</a:t>
            </a:r>
            <a:endParaRPr lang="en-US" sz="2800" i="1" dirty="0">
              <a:solidFill>
                <a:srgbClr val="FFC000"/>
              </a:solidFill>
            </a:endParaRPr>
          </a:p>
        </p:txBody>
      </p:sp>
      <p:sp>
        <p:nvSpPr>
          <p:cNvPr id="5" name="Date Placeholder 4"/>
          <p:cNvSpPr>
            <a:spLocks noGrp="1"/>
          </p:cNvSpPr>
          <p:nvPr>
            <p:ph type="dt" sz="half" idx="10"/>
          </p:nvPr>
        </p:nvSpPr>
        <p:spPr/>
        <p:txBody>
          <a:bodyPr/>
          <a:lstStyle/>
          <a:p>
            <a:pPr>
              <a:defRPr/>
            </a:pPr>
            <a:r>
              <a:rPr lang="en-US" smtClean="0"/>
              <a:t>4/7/2009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Quarterly Bonus Program</a:t>
            </a:r>
            <a:endParaRPr lang="en-US" dirty="0">
              <a:solidFill>
                <a:srgbClr val="FFC000"/>
              </a:solidFill>
            </a:endParaRPr>
          </a:p>
        </p:txBody>
      </p:sp>
      <p:sp>
        <p:nvSpPr>
          <p:cNvPr id="3" name="Content Placeholder 2"/>
          <p:cNvSpPr>
            <a:spLocks noGrp="1"/>
          </p:cNvSpPr>
          <p:nvPr>
            <p:ph idx="1"/>
          </p:nvPr>
        </p:nvSpPr>
        <p:spPr/>
        <p:txBody>
          <a:bodyPr/>
          <a:lstStyle/>
          <a:p>
            <a:pPr>
              <a:buNone/>
            </a:pPr>
            <a:r>
              <a:rPr lang="en-US" sz="1800" b="1" dirty="0" smtClean="0">
                <a:solidFill>
                  <a:srgbClr val="FFC000"/>
                </a:solidFill>
              </a:rPr>
              <a:t>Quarterly Associate Incentive Bonus</a:t>
            </a:r>
          </a:p>
          <a:p>
            <a:pPr>
              <a:buNone/>
            </a:pPr>
            <a:r>
              <a:rPr lang="en-US" sz="1800" dirty="0" smtClean="0"/>
              <a:t>*</a:t>
            </a:r>
            <a:r>
              <a:rPr lang="en-US" sz="1800" i="1" dirty="0" smtClean="0"/>
              <a:t>Based Upon Calendar Quarter</a:t>
            </a:r>
          </a:p>
          <a:p>
            <a:pPr>
              <a:buClr>
                <a:schemeClr val="tx1"/>
              </a:buClr>
              <a:buFont typeface="Wingdings" pitchFamily="2" charset="2"/>
              <a:buChar char="Ø"/>
            </a:pPr>
            <a:r>
              <a:rPr lang="en-US" sz="1800" dirty="0" smtClean="0"/>
              <a:t>100+ Files……………………………...$2,500</a:t>
            </a:r>
          </a:p>
          <a:p>
            <a:pPr>
              <a:buClr>
                <a:schemeClr val="tx1"/>
              </a:buClr>
              <a:buFont typeface="Wingdings" pitchFamily="2" charset="2"/>
              <a:buChar char="Ø"/>
            </a:pPr>
            <a:r>
              <a:rPr lang="en-US" sz="1800" dirty="0" smtClean="0"/>
              <a:t>200+ Files……………………………...$5,000</a:t>
            </a:r>
          </a:p>
          <a:p>
            <a:pPr>
              <a:buClr>
                <a:schemeClr val="tx1"/>
              </a:buClr>
              <a:buFont typeface="Wingdings" pitchFamily="2" charset="2"/>
              <a:buChar char="Ø"/>
            </a:pPr>
            <a:r>
              <a:rPr lang="en-US" sz="1800" dirty="0" smtClean="0"/>
              <a:t>500+ Files…………………………….$17,500</a:t>
            </a:r>
          </a:p>
          <a:p>
            <a:pPr>
              <a:buClr>
                <a:schemeClr val="tx1"/>
              </a:buClr>
              <a:buFont typeface="Wingdings" pitchFamily="2" charset="2"/>
              <a:buChar char="Ø"/>
            </a:pPr>
            <a:r>
              <a:rPr lang="en-US" sz="1800" dirty="0" smtClean="0"/>
              <a:t>1000+ Files…………………………...$50,000</a:t>
            </a:r>
          </a:p>
          <a:p>
            <a:endParaRPr lang="en-US" sz="1800" dirty="0" smtClean="0"/>
          </a:p>
          <a:p>
            <a:pPr>
              <a:buNone/>
            </a:pPr>
            <a:r>
              <a:rPr lang="en-US" sz="1800" b="1" dirty="0" smtClean="0">
                <a:solidFill>
                  <a:srgbClr val="FFC000"/>
                </a:solidFill>
              </a:rPr>
              <a:t>Total Team Quarterly Incentive Bonus</a:t>
            </a:r>
          </a:p>
          <a:p>
            <a:pPr>
              <a:buClr>
                <a:schemeClr val="tx1"/>
              </a:buClr>
              <a:buFont typeface="Wingdings" pitchFamily="2" charset="2"/>
              <a:buChar char="Ø"/>
            </a:pPr>
            <a:r>
              <a:rPr lang="en-US" sz="1800" dirty="0" smtClean="0"/>
              <a:t>250+ Files……………………………...$6,250</a:t>
            </a:r>
          </a:p>
          <a:p>
            <a:pPr>
              <a:buClr>
                <a:schemeClr val="tx1"/>
              </a:buClr>
              <a:buFont typeface="Wingdings" pitchFamily="2" charset="2"/>
              <a:buChar char="Ø"/>
            </a:pPr>
            <a:r>
              <a:rPr lang="en-US" sz="1800" dirty="0" smtClean="0"/>
              <a:t>500+ Files…………………………….$15,000</a:t>
            </a:r>
          </a:p>
          <a:p>
            <a:pPr>
              <a:buClr>
                <a:schemeClr val="tx1"/>
              </a:buClr>
              <a:buFont typeface="Wingdings" pitchFamily="2" charset="2"/>
              <a:buChar char="Ø"/>
            </a:pPr>
            <a:r>
              <a:rPr lang="en-US" sz="1800" dirty="0" smtClean="0"/>
              <a:t>1000+ Files…………………………...$35,000</a:t>
            </a:r>
          </a:p>
          <a:p>
            <a:pPr>
              <a:buClr>
                <a:schemeClr val="tx1"/>
              </a:buClr>
              <a:buFont typeface="Wingdings" pitchFamily="2" charset="2"/>
              <a:buChar char="Ø"/>
            </a:pPr>
            <a:r>
              <a:rPr lang="en-US" sz="1800" dirty="0" smtClean="0"/>
              <a:t>2500+ Files………………………….$100,000</a:t>
            </a:r>
          </a:p>
          <a:p>
            <a:pPr>
              <a:buClr>
                <a:schemeClr val="tx1"/>
              </a:buClr>
              <a:buFont typeface="Wingdings" pitchFamily="2" charset="2"/>
              <a:buChar char="Ø"/>
            </a:pPr>
            <a:r>
              <a:rPr lang="en-US" sz="1800" dirty="0" smtClean="0"/>
              <a:t>5000+ Files………………………….$250,000</a:t>
            </a:r>
            <a:endParaRPr lang="en-US" sz="1800" dirty="0"/>
          </a:p>
        </p:txBody>
      </p:sp>
      <p:sp>
        <p:nvSpPr>
          <p:cNvPr id="5" name="TextBox 4"/>
          <p:cNvSpPr txBox="1"/>
          <p:nvPr/>
        </p:nvSpPr>
        <p:spPr>
          <a:xfrm>
            <a:off x="6477000" y="1447800"/>
            <a:ext cx="2057400" cy="4524315"/>
          </a:xfrm>
          <a:prstGeom prst="rect">
            <a:avLst/>
          </a:prstGeom>
          <a:noFill/>
        </p:spPr>
        <p:txBody>
          <a:bodyPr wrap="square" rtlCol="0">
            <a:spAutoFit/>
          </a:bodyPr>
          <a:lstStyle/>
          <a:p>
            <a:pPr algn="ctr"/>
            <a:r>
              <a:rPr lang="en-US" sz="4000" dirty="0" smtClean="0">
                <a:solidFill>
                  <a:srgbClr val="FFC000"/>
                </a:solidFill>
              </a:rPr>
              <a:t>And</a:t>
            </a:r>
          </a:p>
          <a:p>
            <a:pPr algn="ctr"/>
            <a:r>
              <a:rPr lang="en-US" sz="4000" dirty="0" smtClean="0">
                <a:solidFill>
                  <a:srgbClr val="FFC000"/>
                </a:solidFill>
              </a:rPr>
              <a:t>Even More!</a:t>
            </a:r>
          </a:p>
          <a:p>
            <a:pPr algn="ctr"/>
            <a:r>
              <a:rPr lang="en-US" sz="2800" i="1" dirty="0" smtClean="0">
                <a:solidFill>
                  <a:srgbClr val="FFC000"/>
                </a:solidFill>
              </a:rPr>
              <a:t>Quarterly bonuses based upon personal and team production</a:t>
            </a:r>
            <a:endParaRPr lang="en-US" sz="2800" i="1" dirty="0">
              <a:solidFill>
                <a:srgbClr val="FFC000"/>
              </a:solidFill>
            </a:endParaRPr>
          </a:p>
        </p:txBody>
      </p:sp>
      <p:sp>
        <p:nvSpPr>
          <p:cNvPr id="6" name="Date Placeholder 5"/>
          <p:cNvSpPr>
            <a:spLocks noGrp="1"/>
          </p:cNvSpPr>
          <p:nvPr>
            <p:ph type="dt" sz="half" idx="10"/>
          </p:nvPr>
        </p:nvSpPr>
        <p:spPr/>
        <p:txBody>
          <a:bodyPr/>
          <a:lstStyle/>
          <a:p>
            <a:pPr>
              <a:defRPr/>
            </a:pPr>
            <a:r>
              <a:rPr lang="en-US" smtClean="0"/>
              <a:t>4/7/2009</a:t>
            </a:r>
            <a:endParaRPr lang="en-US" dirty="0"/>
          </a:p>
        </p:txBody>
      </p:sp>
      <p:sp>
        <p:nvSpPr>
          <p:cNvPr id="7" name="Slide Number Placeholder 6"/>
          <p:cNvSpPr>
            <a:spLocks noGrp="1"/>
          </p:cNvSpPr>
          <p:nvPr>
            <p:ph type="sldNum" sz="quarter" idx="12"/>
          </p:nvPr>
        </p:nvSpPr>
        <p:spPr/>
        <p:txBody>
          <a:bodyPr/>
          <a:lstStyle/>
          <a:p>
            <a:pPr>
              <a:defRPr/>
            </a:pPr>
            <a:fld id="{4A9E0DD8-1EF2-4440-94CA-EF7B58BAFF42}"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C000"/>
                </a:solidFill>
              </a:rPr>
              <a:t>The Advantages of Certified</a:t>
            </a:r>
            <a:endParaRPr lang="en-US" dirty="0">
              <a:solidFill>
                <a:srgbClr val="FFC000"/>
              </a:solidFill>
            </a:endParaRPr>
          </a:p>
        </p:txBody>
      </p:sp>
      <p:sp>
        <p:nvSpPr>
          <p:cNvPr id="3" name="Content Placeholder 2"/>
          <p:cNvSpPr>
            <a:spLocks noGrp="1"/>
          </p:cNvSpPr>
          <p:nvPr>
            <p:ph idx="1"/>
          </p:nvPr>
        </p:nvSpPr>
        <p:spPr>
          <a:xfrm>
            <a:off x="457200" y="1143000"/>
            <a:ext cx="8229600" cy="4860925"/>
          </a:xfrm>
        </p:spPr>
        <p:txBody>
          <a:bodyPr/>
          <a:lstStyle/>
          <a:p>
            <a:pPr>
              <a:buFont typeface="Wingdings" pitchFamily="2" charset="2"/>
              <a:buChar char="q"/>
            </a:pPr>
            <a:r>
              <a:rPr lang="en-US" sz="1800" dirty="0" smtClean="0"/>
              <a:t>No retail presence so you are not competing with in the same company</a:t>
            </a:r>
          </a:p>
          <a:p>
            <a:pPr>
              <a:buFont typeface="Wingdings" pitchFamily="2" charset="2"/>
              <a:buChar char="q"/>
            </a:pPr>
            <a:r>
              <a:rPr lang="en-US" sz="1800" dirty="0" smtClean="0"/>
              <a:t>Ability to sign up other Associates and earn residual income . Webinars and support to help you do just that. </a:t>
            </a:r>
          </a:p>
          <a:p>
            <a:pPr>
              <a:buFont typeface="Wingdings" pitchFamily="2" charset="2"/>
              <a:buChar char="q"/>
            </a:pPr>
            <a:r>
              <a:rPr lang="en-US" sz="1800" dirty="0" smtClean="0"/>
              <a:t>Not charging for Loan Modification but a Forensic Loan Audit which gives you leverage.  A 100% refund policy</a:t>
            </a:r>
          </a:p>
          <a:p>
            <a:pPr>
              <a:buFont typeface="Wingdings" pitchFamily="2" charset="2"/>
              <a:buChar char="q"/>
            </a:pPr>
            <a:r>
              <a:rPr lang="en-US" sz="1800" dirty="0" smtClean="0"/>
              <a:t>No charge for 2</a:t>
            </a:r>
            <a:r>
              <a:rPr lang="en-US" sz="1800" baseline="30000" dirty="0" smtClean="0"/>
              <a:t>nd</a:t>
            </a:r>
            <a:r>
              <a:rPr lang="en-US" sz="1800" dirty="0" smtClean="0"/>
              <a:t> mortgage on same property</a:t>
            </a:r>
          </a:p>
          <a:p>
            <a:pPr>
              <a:buFont typeface="Wingdings" pitchFamily="2" charset="2"/>
              <a:buChar char="q"/>
            </a:pPr>
            <a:r>
              <a:rPr lang="en-US" sz="1800" dirty="0" smtClean="0"/>
              <a:t>Don’t have to collect paperwork—we do the total processing</a:t>
            </a:r>
          </a:p>
          <a:p>
            <a:pPr>
              <a:buFont typeface="Wingdings" pitchFamily="2" charset="2"/>
              <a:buChar char="q"/>
            </a:pPr>
            <a:r>
              <a:rPr lang="en-US" sz="1800" dirty="0" smtClean="0"/>
              <a:t>Technology</a:t>
            </a:r>
          </a:p>
          <a:p>
            <a:pPr lvl="1">
              <a:buFont typeface="Wingdings" pitchFamily="2" charset="2"/>
              <a:buChar char="Ø"/>
            </a:pPr>
            <a:r>
              <a:rPr lang="en-US" sz="1400" dirty="0" smtClean="0"/>
              <a:t>Fully functional  replicated website</a:t>
            </a:r>
          </a:p>
          <a:p>
            <a:pPr lvl="1">
              <a:buFont typeface="Wingdings" pitchFamily="2" charset="2"/>
              <a:buChar char="Ø"/>
            </a:pPr>
            <a:r>
              <a:rPr lang="en-US" sz="1400" dirty="0" smtClean="0"/>
              <a:t>Applications and customer service updates on-line (in test stage now)</a:t>
            </a:r>
          </a:p>
          <a:p>
            <a:pPr lvl="1">
              <a:buFont typeface="Wingdings" pitchFamily="2" charset="2"/>
              <a:buChar char="Ø"/>
            </a:pPr>
            <a:r>
              <a:rPr lang="en-US" sz="1400" dirty="0" smtClean="0"/>
              <a:t>Tracking of down line using the same network marketing software as                                                multi-billion dollar companies</a:t>
            </a:r>
          </a:p>
          <a:p>
            <a:pPr>
              <a:buFont typeface="Wingdings" pitchFamily="2" charset="2"/>
              <a:buChar char="q"/>
            </a:pPr>
            <a:r>
              <a:rPr lang="en-US" sz="1800" dirty="0" smtClean="0"/>
              <a:t>Potential for non-profit affiliation in the future.</a:t>
            </a:r>
          </a:p>
          <a:p>
            <a:pPr>
              <a:buFont typeface="Wingdings" pitchFamily="2" charset="2"/>
              <a:buChar char="q"/>
            </a:pPr>
            <a:r>
              <a:rPr lang="en-US" sz="1800" dirty="0" smtClean="0"/>
              <a:t>Marketing materials available on the back office include flyers, door hangers, consumer slide presentation and even retail website templates</a:t>
            </a:r>
          </a:p>
          <a:p>
            <a:pPr>
              <a:buFont typeface="Wingdings" pitchFamily="2" charset="2"/>
              <a:buChar char="q"/>
            </a:pPr>
            <a:r>
              <a:rPr lang="en-US" sz="1800" dirty="0" smtClean="0"/>
              <a:t>Training program—fast start, sales and more</a:t>
            </a:r>
          </a:p>
          <a:p>
            <a:pPr>
              <a:buFont typeface="Wingdings" pitchFamily="2" charset="2"/>
              <a:buChar char="q"/>
            </a:pPr>
            <a:r>
              <a:rPr lang="en-US" sz="1800" dirty="0" smtClean="0"/>
              <a:t>Lower cost lead generation program coming</a:t>
            </a:r>
            <a:endParaRPr lang="en-US" sz="1900" dirty="0" smtClean="0"/>
          </a:p>
          <a:p>
            <a:endParaRPr lang="en-US" dirty="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600" dirty="0" smtClean="0">
                <a:solidFill>
                  <a:srgbClr val="FFC000"/>
                </a:solidFill>
              </a:rPr>
              <a:t>Replicated Website</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sp>
        <p:nvSpPr>
          <p:cNvPr id="5" name="Date Placeholder 4"/>
          <p:cNvSpPr>
            <a:spLocks noGrp="1"/>
          </p:cNvSpPr>
          <p:nvPr>
            <p:ph type="dt" sz="half" idx="10"/>
          </p:nvPr>
        </p:nvSpPr>
        <p:spPr/>
        <p:txBody>
          <a:bodyPr/>
          <a:lstStyle/>
          <a:p>
            <a:pPr>
              <a:defRPr/>
            </a:pPr>
            <a:r>
              <a:rPr lang="en-US" dirty="0" smtClean="0"/>
              <a:t>April  15, 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28</a:t>
            </a:fld>
            <a:endParaRPr lang="en-US" dirty="0"/>
          </a:p>
        </p:txBody>
      </p:sp>
      <p:pic>
        <p:nvPicPr>
          <p:cNvPr id="5122" name="Picture 2"/>
          <p:cNvPicPr>
            <a:picLocks noChangeAspect="1" noChangeArrowheads="1"/>
          </p:cNvPicPr>
          <p:nvPr/>
        </p:nvPicPr>
        <p:blipFill>
          <a:blip r:embed="rId3"/>
          <a:srcRect/>
          <a:stretch>
            <a:fillRect/>
          </a:stretch>
        </p:blipFill>
        <p:spPr bwMode="auto">
          <a:xfrm>
            <a:off x="457200" y="1371600"/>
            <a:ext cx="8305800" cy="482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600" dirty="0" smtClean="0">
                <a:solidFill>
                  <a:srgbClr val="FFC000"/>
                </a:solidFill>
              </a:rPr>
              <a:t>Marketing</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990600" y="1905000"/>
            <a:ext cx="7143750" cy="428625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pPr>
              <a:defRPr/>
            </a:pPr>
            <a:r>
              <a:rPr lang="en-US" smtClean="0"/>
              <a:t>4/7/2009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eaLnBrk="1" fontAlgn="auto" hangingPunct="1">
              <a:spcAft>
                <a:spcPts val="0"/>
              </a:spcAft>
              <a:defRPr/>
            </a:pPr>
            <a:r>
              <a:rPr lang="en-US" sz="4800" spc="-150" dirty="0" smtClean="0">
                <a:solidFill>
                  <a:srgbClr val="FFCC00"/>
                </a:solidFill>
                <a:effectLst>
                  <a:outerShdw blurRad="38100" dist="38100" dir="2700000" algn="tl">
                    <a:srgbClr val="000000">
                      <a:alpha val="43137"/>
                    </a:srgbClr>
                  </a:outerShdw>
                </a:effectLst>
              </a:rPr>
              <a:t>Certified Financial Protection Group</a:t>
            </a:r>
            <a:endParaRPr lang="en-US" sz="4800" spc="-150" dirty="0">
              <a:solidFill>
                <a:srgbClr val="FFCC00"/>
              </a:solidFill>
              <a:effectLst>
                <a:outerShdw blurRad="38100" dist="38100" dir="2700000" algn="tl">
                  <a:srgbClr val="000000">
                    <a:alpha val="43137"/>
                  </a:srgbClr>
                </a:outerShdw>
              </a:effectLst>
            </a:endParaRPr>
          </a:p>
        </p:txBody>
      </p:sp>
      <p:sp>
        <p:nvSpPr>
          <p:cNvPr id="20482" name="Content Placeholder 2"/>
          <p:cNvSpPr>
            <a:spLocks noGrp="1"/>
          </p:cNvSpPr>
          <p:nvPr>
            <p:ph idx="1"/>
          </p:nvPr>
        </p:nvSpPr>
        <p:spPr>
          <a:xfrm>
            <a:off x="228600" y="2667000"/>
            <a:ext cx="8458200" cy="3276600"/>
          </a:xfrm>
        </p:spPr>
        <p:txBody>
          <a:bodyPr/>
          <a:lstStyle/>
          <a:p>
            <a:pPr algn="ctr" eaLnBrk="1" hangingPunct="1">
              <a:lnSpc>
                <a:spcPct val="140000"/>
              </a:lnSpc>
              <a:buNone/>
            </a:pPr>
            <a:r>
              <a:rPr lang="en-US" sz="3200" dirty="0" smtClean="0"/>
              <a:t>“Using Forensic Loan Audits to Help Americans With Today’s Financial Crisis”</a:t>
            </a:r>
          </a:p>
          <a:p>
            <a:pPr algn="ctr" eaLnBrk="1" hangingPunct="1">
              <a:lnSpc>
                <a:spcPct val="140000"/>
              </a:lnSpc>
              <a:buNone/>
            </a:pPr>
            <a:endParaRPr lang="en-US" dirty="0" smtClean="0"/>
          </a:p>
          <a:p>
            <a:pPr algn="ctr" eaLnBrk="1" hangingPunct="1">
              <a:lnSpc>
                <a:spcPct val="140000"/>
              </a:lnSpc>
              <a:buNone/>
            </a:pPr>
            <a:r>
              <a:rPr lang="en-US" sz="3200" dirty="0" smtClean="0"/>
              <a:t>Presentation for Potential Associates</a:t>
            </a:r>
          </a:p>
          <a:p>
            <a:pPr eaLnBrk="1" hangingPunct="1">
              <a:lnSpc>
                <a:spcPct val="140000"/>
              </a:lnSpc>
              <a:buNone/>
            </a:pPr>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600" dirty="0" smtClean="0">
                <a:solidFill>
                  <a:srgbClr val="FFC000"/>
                </a:solidFill>
              </a:rPr>
              <a:t>Marketing</a:t>
            </a:r>
            <a:endParaRPr lang="en-US" sz="3600" dirty="0">
              <a:solidFill>
                <a:srgbClr val="FFC000"/>
              </a:solidFill>
            </a:endParaRPr>
          </a:p>
        </p:txBody>
      </p:sp>
      <p:sp>
        <p:nvSpPr>
          <p:cNvPr id="3" name="Content Placeholder 2"/>
          <p:cNvSpPr>
            <a:spLocks noGrp="1"/>
          </p:cNvSpPr>
          <p:nvPr>
            <p:ph idx="1"/>
          </p:nvPr>
        </p:nvSpPr>
        <p:spPr>
          <a:xfrm>
            <a:off x="457200" y="1447800"/>
            <a:ext cx="8229600" cy="4860925"/>
          </a:xfrm>
        </p:spPr>
        <p:txBody>
          <a:bodyPr/>
          <a:lstStyle/>
          <a:p>
            <a:endParaRPr lang="en-US" dirty="0" smtClean="0"/>
          </a:p>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1752600" y="838200"/>
            <a:ext cx="6172200" cy="5873436"/>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pPr>
              <a:defRPr/>
            </a:pPr>
            <a:r>
              <a:rPr lang="en-US" smtClean="0"/>
              <a:t>4/7/2009</a:t>
            </a:r>
            <a:endParaRPr lang="en-US" dirty="0"/>
          </a:p>
        </p:txBody>
      </p:sp>
      <p:sp>
        <p:nvSpPr>
          <p:cNvPr id="6" name="Slide Number Placeholder 5"/>
          <p:cNvSpPr>
            <a:spLocks noGrp="1"/>
          </p:cNvSpPr>
          <p:nvPr>
            <p:ph type="sldNum" sz="quarter" idx="12"/>
          </p:nvPr>
        </p:nvSpPr>
        <p:spPr/>
        <p:txBody>
          <a:bodyPr/>
          <a:lstStyle/>
          <a:p>
            <a:pPr>
              <a:defRPr/>
            </a:pPr>
            <a:fld id="{4A9E0DD8-1EF2-4440-94CA-EF7B58BAFF42}"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Benefits of Signing up NOW</a:t>
            </a:r>
            <a:endParaRPr lang="en-US" dirty="0">
              <a:solidFill>
                <a:srgbClr val="FFC000"/>
              </a:solidFill>
            </a:endParaRPr>
          </a:p>
        </p:txBody>
      </p:sp>
      <p:sp>
        <p:nvSpPr>
          <p:cNvPr id="3" name="Content Placeholder 2"/>
          <p:cNvSpPr>
            <a:spLocks noGrp="1"/>
          </p:cNvSpPr>
          <p:nvPr>
            <p:ph idx="1"/>
          </p:nvPr>
        </p:nvSpPr>
        <p:spPr>
          <a:xfrm>
            <a:off x="457200" y="1447800"/>
            <a:ext cx="7467600" cy="4860925"/>
          </a:xfrm>
        </p:spPr>
        <p:txBody>
          <a:bodyPr/>
          <a:lstStyle/>
          <a:p>
            <a:pPr>
              <a:buClr>
                <a:schemeClr val="tx1"/>
              </a:buClr>
              <a:buSzPct val="80000"/>
              <a:buFont typeface="Wingdings" pitchFamily="2" charset="2"/>
              <a:buChar char="q"/>
            </a:pPr>
            <a:r>
              <a:rPr lang="en-US" sz="2400" dirty="0" smtClean="0"/>
              <a:t>April Bonus of $50.00 for every file sent in</a:t>
            </a:r>
          </a:p>
          <a:p>
            <a:pPr>
              <a:buClr>
                <a:schemeClr val="tx1"/>
              </a:buClr>
              <a:buSzPct val="80000"/>
              <a:buFont typeface="Wingdings" pitchFamily="2" charset="2"/>
              <a:buChar char="q"/>
            </a:pPr>
            <a:r>
              <a:rPr lang="en-US" sz="2400" dirty="0" smtClean="0"/>
              <a:t>Also in April an additional Bonus of $100 for every file paid by check, money order or cashiers check</a:t>
            </a:r>
          </a:p>
          <a:p>
            <a:pPr>
              <a:buClr>
                <a:schemeClr val="tx1"/>
              </a:buClr>
              <a:buSzPct val="80000"/>
              <a:buFont typeface="Wingdings" pitchFamily="2" charset="2"/>
              <a:buChar char="q"/>
            </a:pPr>
            <a:r>
              <a:rPr lang="en-US" sz="2400" dirty="0" smtClean="0"/>
              <a:t>Up-front cost is $99.00 but if you sign up before April 30</a:t>
            </a:r>
            <a:r>
              <a:rPr lang="en-US" sz="2400" baseline="30000" dirty="0" smtClean="0"/>
              <a:t>th</a:t>
            </a:r>
            <a:r>
              <a:rPr lang="en-US" sz="2400" dirty="0" smtClean="0"/>
              <a:t>, the $99 will be refunded on the 15</a:t>
            </a:r>
            <a:r>
              <a:rPr lang="en-US" sz="2400" baseline="30000" dirty="0" smtClean="0"/>
              <a:t>th</a:t>
            </a:r>
            <a:r>
              <a:rPr lang="en-US" sz="2400" dirty="0" smtClean="0"/>
              <a:t> of the following month after your first deal is submitted. </a:t>
            </a:r>
          </a:p>
          <a:p>
            <a:pPr>
              <a:buClr>
                <a:schemeClr val="tx1"/>
              </a:buClr>
              <a:buSzPct val="80000"/>
              <a:buFont typeface="Wingdings" pitchFamily="2" charset="2"/>
              <a:buChar char="q"/>
            </a:pPr>
            <a:r>
              <a:rPr lang="en-US" sz="2400" dirty="0" smtClean="0"/>
              <a:t>Monthly cost is $49.99 which includes the replicated website, customer service software, downline tracking system, training and more. </a:t>
            </a:r>
          </a:p>
          <a:p>
            <a:pPr>
              <a:buNone/>
            </a:pPr>
            <a:endParaRPr lang="en-US" sz="3600" dirty="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pc="-150" dirty="0" smtClean="0">
                <a:solidFill>
                  <a:srgbClr val="FFCC00"/>
                </a:solidFill>
                <a:effectLst>
                  <a:outerShdw blurRad="38100" dist="38100" dir="2700000" algn="tl">
                    <a:srgbClr val="000000">
                      <a:alpha val="43137"/>
                    </a:srgbClr>
                  </a:outerShdw>
                </a:effectLst>
              </a:rPr>
              <a:t>CONTACT US</a:t>
            </a:r>
            <a:endParaRPr lang="en-US" spc="-150" dirty="0">
              <a:solidFill>
                <a:srgbClr val="FFCC00"/>
              </a:solidFill>
              <a:effectLst>
                <a:outerShdw blurRad="38100" dist="38100" dir="2700000" algn="tl">
                  <a:srgbClr val="000000">
                    <a:alpha val="43137"/>
                  </a:srgbClr>
                </a:outerShdw>
              </a:effectLst>
            </a:endParaRPr>
          </a:p>
        </p:txBody>
      </p:sp>
      <p:sp>
        <p:nvSpPr>
          <p:cNvPr id="32770" name="Content Placeholder 2"/>
          <p:cNvSpPr>
            <a:spLocks noGrp="1"/>
          </p:cNvSpPr>
          <p:nvPr>
            <p:ph idx="1"/>
          </p:nvPr>
        </p:nvSpPr>
        <p:spPr>
          <a:xfrm>
            <a:off x="457200" y="1371600"/>
            <a:ext cx="8229600" cy="4708525"/>
          </a:xfrm>
        </p:spPr>
        <p:txBody>
          <a:bodyPr/>
          <a:lstStyle/>
          <a:p>
            <a:pPr algn="just" eaLnBrk="1" hangingPunct="1">
              <a:buClr>
                <a:schemeClr val="tx1"/>
              </a:buClr>
              <a:buFont typeface="Wingdings" pitchFamily="2" charset="2"/>
              <a:buChar char="q"/>
              <a:defRPr/>
            </a:pPr>
            <a:r>
              <a:rPr lang="en-US" sz="2400" dirty="0" smtClean="0"/>
              <a:t>Please do not hesitate to contact our Associate Member Success Team with any questions that you have along the way.  We are here to help you and our success depends solely on YOUR success! </a:t>
            </a:r>
          </a:p>
          <a:p>
            <a:pPr algn="just" eaLnBrk="1" hangingPunct="1">
              <a:buClr>
                <a:schemeClr val="tx1"/>
              </a:buClr>
              <a:buFont typeface="Wingdings" pitchFamily="2" charset="2"/>
              <a:buChar char="q"/>
              <a:defRPr/>
            </a:pPr>
            <a:r>
              <a:rPr lang="en-US" sz="2400" dirty="0" smtClean="0"/>
              <a:t>You are supported the same whether you are level 1 or level 6 on our team. </a:t>
            </a:r>
          </a:p>
          <a:p>
            <a:pPr algn="just" eaLnBrk="1" hangingPunct="1">
              <a:buClr>
                <a:schemeClr val="tx1"/>
              </a:buClr>
              <a:buFont typeface="Wingdings" pitchFamily="2" charset="2"/>
              <a:buChar char="q"/>
              <a:defRPr/>
            </a:pPr>
            <a:r>
              <a:rPr lang="en-US" sz="2400" dirty="0" smtClean="0"/>
              <a:t>You can reach us by emailing your questions to </a:t>
            </a:r>
            <a:r>
              <a:rPr lang="en-US" sz="2400" dirty="0" smtClean="0">
                <a:hlinkClick r:id="rId3"/>
              </a:rPr>
              <a:t>Info@dbmarketingsolutions.net</a:t>
            </a:r>
            <a:r>
              <a:rPr lang="en-US" sz="2400" dirty="0" smtClean="0"/>
              <a:t> or calling our office  at </a:t>
            </a:r>
            <a:r>
              <a:rPr lang="en-US" dirty="0" smtClean="0"/>
              <a:t>888-848-4842</a:t>
            </a:r>
            <a:r>
              <a:rPr lang="en-US" sz="2400" dirty="0" smtClean="0"/>
              <a:t>. </a:t>
            </a:r>
            <a:r>
              <a:rPr lang="en-US" sz="2400" dirty="0" smtClean="0">
                <a:solidFill>
                  <a:srgbClr val="FFCC00"/>
                </a:solidFill>
              </a:rPr>
              <a:t>If you are referred by one of our Associates—please go to their website to sign up. We are all part of the same team!</a:t>
            </a:r>
            <a:endParaRPr lang="en-US" sz="2400" dirty="0" smtClean="0"/>
          </a:p>
          <a:p>
            <a:pPr algn="just" eaLnBrk="1" hangingPunct="1">
              <a:buClr>
                <a:schemeClr val="tx1"/>
              </a:buClr>
              <a:buFont typeface="Wingdings" pitchFamily="2" charset="2"/>
              <a:buChar char="q"/>
              <a:defRPr/>
            </a:pPr>
            <a:r>
              <a:rPr lang="en-US" sz="2400" dirty="0" smtClean="0"/>
              <a:t>Our website is </a:t>
            </a:r>
            <a:r>
              <a:rPr lang="en-US" sz="2400" dirty="0" smtClean="0">
                <a:hlinkClick r:id="rId4"/>
              </a:rPr>
              <a:t>dbmarketingsolutions.net</a:t>
            </a:r>
            <a:r>
              <a:rPr lang="en-US" sz="2400" dirty="0" smtClean="0"/>
              <a:t>.  </a:t>
            </a:r>
          </a:p>
          <a:p>
            <a:pPr eaLnBrk="1" hangingPunct="1">
              <a:buFont typeface="Wingdings 2" pitchFamily="18" charset="2"/>
              <a:buNone/>
              <a:defRPr/>
            </a:pPr>
            <a:endParaRPr lang="en-US" dirty="0" smtClean="0"/>
          </a:p>
        </p:txBody>
      </p:sp>
      <p:sp>
        <p:nvSpPr>
          <p:cNvPr id="4" name="Date Placeholder 3"/>
          <p:cNvSpPr>
            <a:spLocks noGrp="1"/>
          </p:cNvSpPr>
          <p:nvPr>
            <p:ph type="dt" sz="half"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4A9E0DD8-1EF2-4440-94CA-EF7B58BAFF42}"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1295400"/>
          </a:xfrm>
        </p:spPr>
        <p:txBody>
          <a:bodyPr>
            <a:normAutofit fontScale="90000"/>
          </a:bodyPr>
          <a:lstStyle/>
          <a:p>
            <a:pPr algn="r" eaLnBrk="1" fontAlgn="auto" hangingPunct="1">
              <a:spcAft>
                <a:spcPts val="0"/>
              </a:spcAft>
              <a:defRPr/>
            </a:pPr>
            <a:r>
              <a:rPr lang="en-US" b="1" dirty="0" smtClean="0">
                <a:solidFill>
                  <a:srgbClr val="FFC000"/>
                </a:solidFill>
              </a:rPr>
              <a:t>Your Host Today: Dave Hershman</a:t>
            </a:r>
            <a:br>
              <a:rPr lang="en-US" b="1" dirty="0" smtClean="0">
                <a:solidFill>
                  <a:srgbClr val="FFC000"/>
                </a:solidFill>
              </a:rPr>
            </a:br>
            <a:r>
              <a:rPr lang="en-US" b="1" dirty="0" smtClean="0">
                <a:solidFill>
                  <a:srgbClr val="FFC000"/>
                </a:solidFill>
              </a:rPr>
              <a:t> </a:t>
            </a:r>
            <a:r>
              <a:rPr lang="en-US" sz="3600" b="1" dirty="0" smtClean="0">
                <a:solidFill>
                  <a:srgbClr val="FFC000"/>
                </a:solidFill>
              </a:rPr>
              <a:t>Top Industry Author and Speaker</a:t>
            </a:r>
            <a:endParaRPr lang="en-US" b="1" dirty="0">
              <a:solidFill>
                <a:srgbClr val="FFC000"/>
              </a:solidFill>
            </a:endParaRPr>
          </a:p>
        </p:txBody>
      </p:sp>
      <p:sp>
        <p:nvSpPr>
          <p:cNvPr id="3" name="Content Placeholder 2"/>
          <p:cNvSpPr>
            <a:spLocks noGrp="1"/>
          </p:cNvSpPr>
          <p:nvPr>
            <p:ph idx="1"/>
          </p:nvPr>
        </p:nvSpPr>
        <p:spPr>
          <a:xfrm>
            <a:off x="457200" y="1752600"/>
            <a:ext cx="8686800" cy="1600200"/>
          </a:xfrm>
        </p:spPr>
        <p:txBody>
          <a:bodyPr>
            <a:normAutofit fontScale="70000" lnSpcReduction="20000"/>
          </a:bodyPr>
          <a:lstStyle/>
          <a:p>
            <a:pPr marL="228600" indent="-228600" eaLnBrk="1" fontAlgn="auto" hangingPunct="1">
              <a:lnSpc>
                <a:spcPct val="120000"/>
              </a:lnSpc>
              <a:spcAft>
                <a:spcPts val="0"/>
              </a:spcAft>
              <a:buClr>
                <a:schemeClr val="tx1"/>
              </a:buClr>
              <a:buSzPct val="100000"/>
              <a:buFont typeface="Wingdings" pitchFamily="2" charset="2"/>
              <a:buChar char="q"/>
              <a:defRPr/>
            </a:pPr>
            <a:r>
              <a:rPr lang="en-US" sz="2800" dirty="0" smtClean="0">
                <a:cs typeface="Arial" pitchFamily="34" charset="0"/>
              </a:rPr>
              <a:t>Produced almost 600 transactions in his first 18 months in the industry—including  closing 60 in his 12th month; </a:t>
            </a:r>
          </a:p>
          <a:p>
            <a:pPr marL="228600" indent="-228600" eaLnBrk="1" fontAlgn="auto" hangingPunct="1">
              <a:lnSpc>
                <a:spcPct val="120000"/>
              </a:lnSpc>
              <a:spcAft>
                <a:spcPts val="0"/>
              </a:spcAft>
              <a:buClr>
                <a:schemeClr val="tx1"/>
              </a:buClr>
              <a:buSzPct val="100000"/>
              <a:buFont typeface="Wingdings" pitchFamily="2" charset="2"/>
              <a:buChar char="q"/>
              <a:defRPr/>
            </a:pPr>
            <a:r>
              <a:rPr lang="en-US" sz="2800" dirty="0" smtClean="0">
                <a:cs typeface="Arial" pitchFamily="34" charset="0"/>
              </a:rPr>
              <a:t>Run sales forces for large production organizations; </a:t>
            </a:r>
          </a:p>
          <a:p>
            <a:pPr marL="228600" indent="-228600" eaLnBrk="1" fontAlgn="auto" hangingPunct="1">
              <a:lnSpc>
                <a:spcPct val="120000"/>
              </a:lnSpc>
              <a:spcAft>
                <a:spcPts val="0"/>
              </a:spcAft>
              <a:buClr>
                <a:schemeClr val="tx1"/>
              </a:buClr>
              <a:buSzPct val="100000"/>
              <a:buFont typeface="Wingdings" pitchFamily="2" charset="2"/>
              <a:buChar char="q"/>
              <a:defRPr/>
            </a:pPr>
            <a:r>
              <a:rPr lang="en-US" sz="2800" dirty="0" smtClean="0">
                <a:cs typeface="Arial" pitchFamily="34" charset="0"/>
              </a:rPr>
              <a:t>Directed the sales force for the largest mortgage technology organization; </a:t>
            </a:r>
          </a:p>
          <a:p>
            <a:pPr marL="228600" indent="-228600" eaLnBrk="1" fontAlgn="auto" hangingPunct="1">
              <a:lnSpc>
                <a:spcPct val="120000"/>
              </a:lnSpc>
              <a:spcAft>
                <a:spcPts val="0"/>
              </a:spcAft>
              <a:buSzPct val="100000"/>
              <a:buFont typeface="Wingdings 2"/>
              <a:buChar char=""/>
              <a:defRPr/>
            </a:pPr>
            <a:endParaRPr lang="en-US" sz="2800" dirty="0" smtClean="0">
              <a:cs typeface="Arial" pitchFamily="34" charset="0"/>
            </a:endParaRPr>
          </a:p>
          <a:p>
            <a:pPr marL="228600" indent="-228600" eaLnBrk="1" fontAlgn="auto" hangingPunct="1">
              <a:lnSpc>
                <a:spcPct val="120000"/>
              </a:lnSpc>
              <a:spcAft>
                <a:spcPts val="0"/>
              </a:spcAft>
              <a:buSzPct val="100000"/>
              <a:buFont typeface="Wingdings 2"/>
              <a:buChar char=""/>
              <a:defRPr/>
            </a:pPr>
            <a:endParaRPr lang="en-US" sz="2800" dirty="0" smtClean="0">
              <a:cs typeface="Arial" pitchFamily="34" charset="0"/>
            </a:endParaRPr>
          </a:p>
        </p:txBody>
      </p:sp>
      <p:pic>
        <p:nvPicPr>
          <p:cNvPr id="4" name="Picture 7" descr="Blue time--smiling--top pic #1.jpg"/>
          <p:cNvPicPr>
            <a:picLocks noChangeAspect="1"/>
          </p:cNvPicPr>
          <p:nvPr/>
        </p:nvPicPr>
        <p:blipFill>
          <a:blip r:embed="rId2"/>
          <a:srcRect/>
          <a:stretch>
            <a:fillRect/>
          </a:stretch>
        </p:blipFill>
        <p:spPr bwMode="auto">
          <a:xfrm>
            <a:off x="533400" y="3276600"/>
            <a:ext cx="1676400" cy="2387600"/>
          </a:xfrm>
          <a:prstGeom prst="rect">
            <a:avLst/>
          </a:prstGeom>
          <a:noFill/>
          <a:ln w="53975">
            <a:solidFill>
              <a:schemeClr val="accent1">
                <a:lumMod val="75000"/>
              </a:schemeClr>
            </a:solidFill>
            <a:miter lim="800000"/>
            <a:headEnd/>
            <a:tailEnd/>
          </a:ln>
        </p:spPr>
      </p:pic>
      <p:sp>
        <p:nvSpPr>
          <p:cNvPr id="8" name="Content Placeholder 2"/>
          <p:cNvSpPr txBox="1">
            <a:spLocks/>
          </p:cNvSpPr>
          <p:nvPr/>
        </p:nvSpPr>
        <p:spPr>
          <a:xfrm>
            <a:off x="2209800" y="3200400"/>
            <a:ext cx="6934200" cy="2209800"/>
          </a:xfrm>
          <a:prstGeom prst="rect">
            <a:avLst/>
          </a:prstGeom>
        </p:spPr>
        <p:txBody>
          <a:bodyPr>
            <a:normAutofit fontScale="70000" lnSpcReduction="20000"/>
          </a:bodyPr>
          <a:lstStyle/>
          <a:p>
            <a:pPr marL="228600" indent="-228600" fontAlgn="auto">
              <a:lnSpc>
                <a:spcPct val="120000"/>
              </a:lnSpc>
              <a:spcBef>
                <a:spcPct val="20000"/>
              </a:spcBef>
              <a:spcAft>
                <a:spcPts val="0"/>
              </a:spcAft>
              <a:buClr>
                <a:schemeClr val="tx1"/>
              </a:buClr>
              <a:buSzPct val="100000"/>
              <a:buFont typeface="Wingdings" pitchFamily="2" charset="2"/>
              <a:buChar char="q"/>
              <a:defRPr/>
            </a:pPr>
            <a:r>
              <a:rPr lang="en-US" sz="2800" dirty="0">
                <a:latin typeface="+mn-lt"/>
                <a:cs typeface="Arial" pitchFamily="34" charset="0"/>
              </a:rPr>
              <a:t>Written seven books in the areas of finance, management, sales &amp;  marketing—including two  best-sellers published by the MBA; </a:t>
            </a:r>
          </a:p>
          <a:p>
            <a:pPr marL="228600" indent="-228600" fontAlgn="auto">
              <a:lnSpc>
                <a:spcPct val="120000"/>
              </a:lnSpc>
              <a:spcBef>
                <a:spcPct val="20000"/>
              </a:spcBef>
              <a:spcAft>
                <a:spcPts val="0"/>
              </a:spcAft>
              <a:buClr>
                <a:schemeClr val="tx1"/>
              </a:buClr>
              <a:buSzPct val="100000"/>
              <a:buFont typeface="Wingdings" pitchFamily="2" charset="2"/>
              <a:buChar char="q"/>
              <a:defRPr/>
            </a:pPr>
            <a:r>
              <a:rPr lang="en-US" sz="2800" dirty="0">
                <a:latin typeface="+mn-lt"/>
                <a:cs typeface="Arial" pitchFamily="34" charset="0"/>
              </a:rPr>
              <a:t>Helped found a Federal Bank, serving as a board of director; </a:t>
            </a:r>
          </a:p>
          <a:p>
            <a:pPr marL="228600" indent="-228600" fontAlgn="auto">
              <a:lnSpc>
                <a:spcPct val="120000"/>
              </a:lnSpc>
              <a:spcBef>
                <a:spcPct val="20000"/>
              </a:spcBef>
              <a:spcAft>
                <a:spcPts val="0"/>
              </a:spcAft>
              <a:buClr>
                <a:schemeClr val="tx1"/>
              </a:buClr>
              <a:buSzPct val="100000"/>
              <a:buFont typeface="Wingdings" pitchFamily="2" charset="2"/>
              <a:buChar char="q"/>
              <a:defRPr/>
            </a:pPr>
            <a:r>
              <a:rPr lang="en-US" sz="2800" dirty="0">
                <a:latin typeface="+mn-lt"/>
                <a:cs typeface="Arial" pitchFamily="34" charset="0"/>
              </a:rPr>
              <a:t>Been a keynote speaker at hundreds of industry events</a:t>
            </a:r>
          </a:p>
          <a:p>
            <a:pPr marL="228600" indent="-228600" fontAlgn="auto">
              <a:lnSpc>
                <a:spcPct val="120000"/>
              </a:lnSpc>
              <a:spcBef>
                <a:spcPct val="20000"/>
              </a:spcBef>
              <a:spcAft>
                <a:spcPts val="0"/>
              </a:spcAft>
              <a:buClr>
                <a:schemeClr val="accent1"/>
              </a:buClr>
              <a:buSzPct val="100000"/>
              <a:buFont typeface="Wingdings 2"/>
              <a:buChar char=""/>
              <a:defRPr/>
            </a:pPr>
            <a:endParaRPr lang="en-US" sz="2800" dirty="0">
              <a:solidFill>
                <a:schemeClr val="tx2"/>
              </a:solidFill>
              <a:latin typeface="+mn-lt"/>
              <a:cs typeface="Arial" pitchFamily="34" charset="0"/>
            </a:endParaRPr>
          </a:p>
          <a:p>
            <a:pPr marL="228600" indent="-228600" fontAlgn="auto">
              <a:lnSpc>
                <a:spcPct val="120000"/>
              </a:lnSpc>
              <a:spcBef>
                <a:spcPct val="20000"/>
              </a:spcBef>
              <a:spcAft>
                <a:spcPts val="0"/>
              </a:spcAft>
              <a:buClr>
                <a:schemeClr val="accent1"/>
              </a:buClr>
              <a:buSzPct val="100000"/>
              <a:defRPr/>
            </a:pPr>
            <a:endParaRPr lang="en-US" sz="2800" dirty="0">
              <a:solidFill>
                <a:schemeClr val="tx2"/>
              </a:solidFill>
              <a:latin typeface="+mn-lt"/>
              <a:cs typeface="Arial" pitchFamily="34" charset="0"/>
            </a:endParaRPr>
          </a:p>
        </p:txBody>
      </p:sp>
      <p:sp>
        <p:nvSpPr>
          <p:cNvPr id="6" name="Date Placeholder 5"/>
          <p:cNvSpPr>
            <a:spLocks noGrp="1"/>
          </p:cNvSpPr>
          <p:nvPr>
            <p:ph type="dt" sz="quarter" idx="10"/>
          </p:nvPr>
        </p:nvSpPr>
        <p:spPr/>
        <p:txBody>
          <a:bodyPr/>
          <a:lstStyle/>
          <a:p>
            <a:pPr>
              <a:defRPr/>
            </a:pPr>
            <a:r>
              <a:rPr lang="en-US" smtClean="0"/>
              <a:t>4/7/2009</a:t>
            </a:r>
            <a:endParaRPr lang="en-US" dirty="0"/>
          </a:p>
        </p:txBody>
      </p:sp>
      <p:sp>
        <p:nvSpPr>
          <p:cNvPr id="7" name="Slide Number Placeholder 6"/>
          <p:cNvSpPr>
            <a:spLocks noGrp="1"/>
          </p:cNvSpPr>
          <p:nvPr>
            <p:ph type="sldNum" sz="quarter" idx="12"/>
          </p:nvPr>
        </p:nvSpPr>
        <p:spPr/>
        <p:txBody>
          <a:bodyPr/>
          <a:lstStyle/>
          <a:p>
            <a:pPr>
              <a:defRPr/>
            </a:pPr>
            <a:fld id="{EA3C0E48-1862-4A9B-9DA9-AA9AB614D009}" type="slidenum">
              <a:rPr lang="en-US"/>
              <a:pPr>
                <a:defRPr/>
              </a:pPr>
              <a:t>4</a:t>
            </a:fld>
            <a:endParaRPr lang="en-US" dirty="0"/>
          </a:p>
        </p:txBody>
      </p:sp>
      <p:sp>
        <p:nvSpPr>
          <p:cNvPr id="11" name="TextBox 10"/>
          <p:cNvSpPr txBox="1"/>
          <p:nvPr/>
        </p:nvSpPr>
        <p:spPr>
          <a:xfrm>
            <a:off x="2286000" y="5334000"/>
            <a:ext cx="6553200" cy="1200329"/>
          </a:xfrm>
          <a:prstGeom prst="rect">
            <a:avLst/>
          </a:prstGeom>
          <a:noFill/>
        </p:spPr>
        <p:txBody>
          <a:bodyPr wrap="square" rtlCol="0">
            <a:spAutoFit/>
          </a:bodyPr>
          <a:lstStyle/>
          <a:p>
            <a:pPr algn="ctr"/>
            <a:r>
              <a:rPr lang="en-US" sz="2400" dirty="0" smtClean="0">
                <a:solidFill>
                  <a:srgbClr val="FFC000"/>
                </a:solidFill>
              </a:rPr>
              <a:t>Guest Speakers: Len Babbitt, </a:t>
            </a:r>
          </a:p>
          <a:p>
            <a:pPr algn="ctr"/>
            <a:r>
              <a:rPr lang="en-US" sz="2400" dirty="0" smtClean="0">
                <a:solidFill>
                  <a:srgbClr val="FFC000"/>
                </a:solidFill>
              </a:rPr>
              <a:t>Brian Fulkerson and David Grider of </a:t>
            </a:r>
          </a:p>
          <a:p>
            <a:pPr algn="ctr"/>
            <a:r>
              <a:rPr lang="en-US" sz="2400" dirty="0" smtClean="0">
                <a:solidFill>
                  <a:srgbClr val="FFC000"/>
                </a:solidFill>
              </a:rPr>
              <a:t>The Certified Financial Protection Group</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C000"/>
                </a:solidFill>
              </a:rPr>
              <a:t>Our goals today</a:t>
            </a:r>
            <a:endParaRPr lang="en-US" dirty="0">
              <a:solidFill>
                <a:srgbClr val="FFC000"/>
              </a:solidFill>
            </a:endParaRPr>
          </a:p>
        </p:txBody>
      </p:sp>
      <p:sp>
        <p:nvSpPr>
          <p:cNvPr id="13315" name="Content Placeholder 2"/>
          <p:cNvSpPr>
            <a:spLocks noGrp="1"/>
          </p:cNvSpPr>
          <p:nvPr>
            <p:ph idx="1"/>
          </p:nvPr>
        </p:nvSpPr>
        <p:spPr/>
        <p:txBody>
          <a:bodyPr/>
          <a:lstStyle/>
          <a:p>
            <a:pPr eaLnBrk="1" hangingPunct="1">
              <a:buClr>
                <a:schemeClr val="tx1"/>
              </a:buClr>
              <a:buFont typeface="Wingdings" pitchFamily="2" charset="2"/>
              <a:buChar char="q"/>
            </a:pPr>
            <a:r>
              <a:rPr lang="en-US" sz="3000" dirty="0" smtClean="0"/>
              <a:t>The crisis we all face today</a:t>
            </a:r>
          </a:p>
          <a:p>
            <a:pPr eaLnBrk="1" hangingPunct="1">
              <a:buClr>
                <a:schemeClr val="tx1"/>
              </a:buClr>
              <a:buFont typeface="Wingdings" pitchFamily="2" charset="2"/>
              <a:buChar char="q"/>
            </a:pPr>
            <a:r>
              <a:rPr lang="en-US" sz="3000" dirty="0" smtClean="0"/>
              <a:t>What is a loan modification and why will banks modify</a:t>
            </a:r>
          </a:p>
          <a:p>
            <a:pPr eaLnBrk="1" hangingPunct="1">
              <a:buClr>
                <a:schemeClr val="tx1"/>
              </a:buClr>
              <a:buFont typeface="Wingdings" pitchFamily="2" charset="2"/>
              <a:buChar char="q"/>
            </a:pPr>
            <a:r>
              <a:rPr lang="en-US" sz="3000" dirty="0" smtClean="0"/>
              <a:t>Who is Certified (CFPG)? </a:t>
            </a:r>
          </a:p>
          <a:p>
            <a:pPr eaLnBrk="1" hangingPunct="1">
              <a:buClr>
                <a:schemeClr val="tx1"/>
              </a:buClr>
              <a:buFont typeface="Wingdings" pitchFamily="2" charset="2"/>
              <a:buChar char="q"/>
            </a:pPr>
            <a:r>
              <a:rPr lang="en-US" sz="3000" dirty="0" smtClean="0"/>
              <a:t>The process</a:t>
            </a:r>
          </a:p>
          <a:p>
            <a:pPr eaLnBrk="1" hangingPunct="1">
              <a:buClr>
                <a:schemeClr val="tx1"/>
              </a:buClr>
              <a:buFont typeface="Wingdings" pitchFamily="2" charset="2"/>
              <a:buChar char="q"/>
            </a:pPr>
            <a:r>
              <a:rPr lang="en-US" sz="3000" dirty="0" smtClean="0"/>
              <a:t>Income potential of loan modifications</a:t>
            </a:r>
          </a:p>
          <a:p>
            <a:pPr eaLnBrk="1" hangingPunct="1">
              <a:buClr>
                <a:schemeClr val="tx1"/>
              </a:buClr>
              <a:buFont typeface="Wingdings" pitchFamily="2" charset="2"/>
              <a:buChar char="q"/>
            </a:pPr>
            <a:r>
              <a:rPr lang="en-US" sz="3000" dirty="0" smtClean="0"/>
              <a:t>Becoming an Associate</a:t>
            </a:r>
          </a:p>
        </p:txBody>
      </p:sp>
      <p:sp>
        <p:nvSpPr>
          <p:cNvPr id="4" name="Date Placeholder 3"/>
          <p:cNvSpPr>
            <a:spLocks noGrp="1"/>
          </p:cNvSpPr>
          <p:nvPr>
            <p:ph type="dt" sz="quarter" idx="10"/>
          </p:nvPr>
        </p:nvSpPr>
        <p:spPr/>
        <p:txBody>
          <a:bodyPr/>
          <a:lstStyle/>
          <a:p>
            <a:pPr>
              <a:defRPr/>
            </a:pPr>
            <a:r>
              <a:rPr lang="en-US" smtClean="0"/>
              <a:t>4/7/2009</a:t>
            </a:r>
            <a:endParaRPr lang="en-US"/>
          </a:p>
        </p:txBody>
      </p:sp>
      <p:sp>
        <p:nvSpPr>
          <p:cNvPr id="5" name="Slide Number Placeholder 4"/>
          <p:cNvSpPr>
            <a:spLocks noGrp="1"/>
          </p:cNvSpPr>
          <p:nvPr>
            <p:ph type="sldNum" sz="quarter" idx="12"/>
          </p:nvPr>
        </p:nvSpPr>
        <p:spPr/>
        <p:txBody>
          <a:bodyPr/>
          <a:lstStyle/>
          <a:p>
            <a:pPr>
              <a:defRPr/>
            </a:pPr>
            <a:fld id="{D1412591-426F-4C82-A23A-CD061411C9EF}"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C000"/>
                </a:solidFill>
              </a:rPr>
              <a:t>The crisis we face today</a:t>
            </a:r>
            <a:endParaRPr lang="en-US" dirty="0">
              <a:solidFill>
                <a:srgbClr val="FFC000"/>
              </a:solidFill>
            </a:endParaRPr>
          </a:p>
        </p:txBody>
      </p:sp>
      <p:sp>
        <p:nvSpPr>
          <p:cNvPr id="14339" name="Content Placeholder 2"/>
          <p:cNvSpPr>
            <a:spLocks noGrp="1"/>
          </p:cNvSpPr>
          <p:nvPr>
            <p:ph idx="1"/>
          </p:nvPr>
        </p:nvSpPr>
        <p:spPr>
          <a:xfrm>
            <a:off x="457200" y="1295400"/>
            <a:ext cx="8229600" cy="4708525"/>
          </a:xfrm>
        </p:spPr>
        <p:txBody>
          <a:bodyPr/>
          <a:lstStyle/>
          <a:p>
            <a:pPr eaLnBrk="1" hangingPunct="1">
              <a:buFont typeface="Wingdings" pitchFamily="2" charset="2"/>
              <a:buChar char="q"/>
            </a:pPr>
            <a:r>
              <a:rPr lang="en-US" sz="2300" dirty="0" smtClean="0"/>
              <a:t>The housing crisis is the most severe since the great depression</a:t>
            </a:r>
          </a:p>
          <a:p>
            <a:pPr eaLnBrk="1" hangingPunct="1">
              <a:buFont typeface="Wingdings" pitchFamily="2" charset="2"/>
              <a:buChar char="q"/>
            </a:pPr>
            <a:r>
              <a:rPr lang="en-US" sz="2300" dirty="0" smtClean="0"/>
              <a:t>It has affected every practitioner’s ability to make a living</a:t>
            </a:r>
          </a:p>
          <a:p>
            <a:pPr eaLnBrk="1" hangingPunct="1">
              <a:buFont typeface="Wingdings" pitchFamily="2" charset="2"/>
              <a:buChar char="q"/>
            </a:pPr>
            <a:r>
              <a:rPr lang="en-US" sz="2300" dirty="0" smtClean="0"/>
              <a:t>Loan modifications is a short-term market—but it is countercyclical to the real estate market-making it a great long-term strategy—producing referrals for your primary business as well. </a:t>
            </a:r>
          </a:p>
          <a:p>
            <a:pPr eaLnBrk="1" hangingPunct="1">
              <a:buFont typeface="Wingdings" pitchFamily="2" charset="2"/>
              <a:buChar char="q"/>
            </a:pPr>
            <a:r>
              <a:rPr lang="en-US" sz="2300" dirty="0" smtClean="0"/>
              <a:t>The legal landscape for loan modifications is changing—and companies must change their models to adapt. </a:t>
            </a:r>
          </a:p>
          <a:p>
            <a:pPr eaLnBrk="1" hangingPunct="1">
              <a:buFont typeface="Wingdings" pitchFamily="2" charset="2"/>
              <a:buChar char="q"/>
            </a:pPr>
            <a:r>
              <a:rPr lang="en-US" sz="2300" dirty="0" smtClean="0"/>
              <a:t>Most importantly—it will help your clients who need it the most when they need it the most.</a:t>
            </a:r>
          </a:p>
        </p:txBody>
      </p:sp>
      <p:sp>
        <p:nvSpPr>
          <p:cNvPr id="4" name="Date Placeholder 3"/>
          <p:cNvSpPr>
            <a:spLocks noGrp="1"/>
          </p:cNvSpPr>
          <p:nvPr>
            <p:ph type="dt" sz="quarter"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EEE4E78E-EC57-4496-86CF-3436EBE74724}"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C000"/>
                </a:solidFill>
              </a:rPr>
              <a:t>Government Solutions not working</a:t>
            </a:r>
            <a:endParaRPr lang="en-US" dirty="0">
              <a:solidFill>
                <a:srgbClr val="FFC000"/>
              </a:solidFill>
            </a:endParaRPr>
          </a:p>
        </p:txBody>
      </p:sp>
      <p:sp>
        <p:nvSpPr>
          <p:cNvPr id="14339" name="Content Placeholder 2"/>
          <p:cNvSpPr>
            <a:spLocks noGrp="1"/>
          </p:cNvSpPr>
          <p:nvPr>
            <p:ph idx="1"/>
          </p:nvPr>
        </p:nvSpPr>
        <p:spPr/>
        <p:txBody>
          <a:bodyPr/>
          <a:lstStyle/>
          <a:p>
            <a:pPr marL="274320" indent="-274320" eaLnBrk="1" fontAlgn="auto" hangingPunct="1">
              <a:spcAft>
                <a:spcPts val="0"/>
              </a:spcAft>
              <a:buClr>
                <a:schemeClr val="tx1"/>
              </a:buClr>
              <a:buFont typeface="Wingdings" pitchFamily="2" charset="2"/>
              <a:buChar char="q"/>
              <a:defRPr/>
            </a:pPr>
            <a:r>
              <a:rPr lang="en-US" sz="2400" dirty="0" smtClean="0">
                <a:solidFill>
                  <a:schemeClr val="tx1"/>
                </a:solidFill>
              </a:rPr>
              <a:t>FHA lenders—did not use FHA HOPE program</a:t>
            </a:r>
          </a:p>
          <a:p>
            <a:pPr marL="674370" lvl="1" indent="-274320" eaLnBrk="1" fontAlgn="auto" hangingPunct="1">
              <a:spcAft>
                <a:spcPts val="0"/>
              </a:spcAft>
              <a:buFont typeface="Wingdings" pitchFamily="2" charset="2"/>
              <a:buChar char="Ø"/>
              <a:defRPr/>
            </a:pPr>
            <a:r>
              <a:rPr lang="en-US" sz="2000" dirty="0" smtClean="0">
                <a:solidFill>
                  <a:schemeClr val="tx1"/>
                </a:solidFill>
              </a:rPr>
              <a:t>Lender must cut equity to 94% of current value</a:t>
            </a:r>
          </a:p>
          <a:p>
            <a:pPr marL="674370" lvl="1" indent="-274320" eaLnBrk="1" fontAlgn="auto" hangingPunct="1">
              <a:spcAft>
                <a:spcPts val="0"/>
              </a:spcAft>
              <a:buFont typeface="Wingdings" pitchFamily="2" charset="2"/>
              <a:buChar char="Ø"/>
              <a:defRPr/>
            </a:pPr>
            <a:r>
              <a:rPr lang="en-US" sz="2000" dirty="0" smtClean="0">
                <a:solidFill>
                  <a:schemeClr val="tx1"/>
                </a:solidFill>
              </a:rPr>
              <a:t>Borrower must share future equity with FHA (not lender)—50% to 100%!</a:t>
            </a:r>
          </a:p>
          <a:p>
            <a:pPr marL="674370" lvl="1" indent="-274320" eaLnBrk="1" fontAlgn="auto" hangingPunct="1">
              <a:spcAft>
                <a:spcPts val="0"/>
              </a:spcAft>
              <a:buFont typeface="Wingdings" pitchFamily="2" charset="2"/>
              <a:buChar char="Ø"/>
              <a:defRPr/>
            </a:pPr>
            <a:r>
              <a:rPr lang="en-US" sz="2000" dirty="0" smtClean="0">
                <a:solidFill>
                  <a:schemeClr val="tx1"/>
                </a:solidFill>
              </a:rPr>
              <a:t>No second mortgages for five years</a:t>
            </a:r>
          </a:p>
          <a:p>
            <a:pPr marL="674370" lvl="1" indent="-274320" eaLnBrk="1" fontAlgn="auto" hangingPunct="1">
              <a:spcAft>
                <a:spcPts val="0"/>
              </a:spcAft>
              <a:buFont typeface="Wingdings" pitchFamily="2" charset="2"/>
              <a:buChar char="Ø"/>
              <a:defRPr/>
            </a:pPr>
            <a:r>
              <a:rPr lang="en-US" sz="2000" dirty="0" smtClean="0">
                <a:solidFill>
                  <a:schemeClr val="tx1"/>
                </a:solidFill>
              </a:rPr>
              <a:t>3.0% upfront MIP and 1.5% annually—plus regular closing costs</a:t>
            </a:r>
          </a:p>
          <a:p>
            <a:pPr marL="274320" indent="-274320" eaLnBrk="1" fontAlgn="auto" hangingPunct="1">
              <a:spcAft>
                <a:spcPts val="0"/>
              </a:spcAft>
              <a:buClr>
                <a:schemeClr val="tx1"/>
              </a:buClr>
              <a:buFont typeface="Wingdings" pitchFamily="2" charset="2"/>
              <a:buChar char="q"/>
              <a:defRPr/>
            </a:pPr>
            <a:r>
              <a:rPr lang="en-US" sz="2400" dirty="0" smtClean="0">
                <a:solidFill>
                  <a:schemeClr val="tx1"/>
                </a:solidFill>
              </a:rPr>
              <a:t>New Obama plan encourages modifications </a:t>
            </a:r>
          </a:p>
          <a:p>
            <a:pPr marL="594995" lvl="1" indent="-274320" eaLnBrk="1" fontAlgn="auto" hangingPunct="1">
              <a:spcAft>
                <a:spcPts val="0"/>
              </a:spcAft>
              <a:buFont typeface="Wingdings" pitchFamily="2" charset="2"/>
              <a:buChar char="Ø"/>
              <a:defRPr/>
            </a:pPr>
            <a:r>
              <a:rPr lang="en-US" sz="2000" dirty="0" smtClean="0"/>
              <a:t>Does not help those severely under-water</a:t>
            </a:r>
          </a:p>
          <a:p>
            <a:pPr marL="594995" lvl="1" indent="-274320" eaLnBrk="1" fontAlgn="auto" hangingPunct="1">
              <a:spcAft>
                <a:spcPts val="0"/>
              </a:spcAft>
              <a:buFont typeface="Wingdings" pitchFamily="2" charset="2"/>
              <a:buChar char="Ø"/>
              <a:defRPr/>
            </a:pPr>
            <a:r>
              <a:rPr lang="en-US" sz="2000" dirty="0" smtClean="0">
                <a:solidFill>
                  <a:schemeClr val="tx1"/>
                </a:solidFill>
              </a:rPr>
              <a:t>Does not help those who are investors or outside conforming limits</a:t>
            </a:r>
          </a:p>
          <a:p>
            <a:pPr marL="594995" lvl="1" indent="-274320" eaLnBrk="1" fontAlgn="auto" hangingPunct="1">
              <a:spcAft>
                <a:spcPts val="0"/>
              </a:spcAft>
              <a:buFont typeface="Wingdings" pitchFamily="2" charset="2"/>
              <a:buChar char="Ø"/>
              <a:defRPr/>
            </a:pPr>
            <a:r>
              <a:rPr lang="en-US" sz="2000" dirty="0" smtClean="0"/>
              <a:t>The program is voluntary: banks do not have to follow</a:t>
            </a:r>
          </a:p>
          <a:p>
            <a:pPr marL="594995" lvl="1" indent="-274320" eaLnBrk="1" fontAlgn="auto" hangingPunct="1">
              <a:spcAft>
                <a:spcPts val="0"/>
              </a:spcAft>
              <a:buFont typeface="Wingdings" pitchFamily="2" charset="2"/>
              <a:buChar char="Ø"/>
              <a:defRPr/>
            </a:pPr>
            <a:r>
              <a:rPr lang="en-US" sz="2000" dirty="0" smtClean="0"/>
              <a:t>Banks have admitted, they are not prepared for the volume. </a:t>
            </a:r>
            <a:endParaRPr lang="en-US" sz="2000" dirty="0" smtClean="0">
              <a:solidFill>
                <a:schemeClr val="tx1"/>
              </a:solidFill>
            </a:endParaRPr>
          </a:p>
        </p:txBody>
      </p:sp>
      <p:sp>
        <p:nvSpPr>
          <p:cNvPr id="4" name="Date Placeholder 3"/>
          <p:cNvSpPr>
            <a:spLocks noGrp="1"/>
          </p:cNvSpPr>
          <p:nvPr>
            <p:ph type="dt" sz="quarter" idx="10"/>
          </p:nvPr>
        </p:nvSpPr>
        <p:spPr/>
        <p:txBody>
          <a:bodyPr/>
          <a:lstStyle/>
          <a:p>
            <a:pPr>
              <a:defRPr/>
            </a:pPr>
            <a:r>
              <a:rPr lang="en-US" smtClean="0"/>
              <a:t>4/7/2009</a:t>
            </a:r>
            <a:endParaRPr lang="en-US"/>
          </a:p>
        </p:txBody>
      </p:sp>
      <p:sp>
        <p:nvSpPr>
          <p:cNvPr id="5" name="Slide Number Placeholder 4"/>
          <p:cNvSpPr>
            <a:spLocks noGrp="1"/>
          </p:cNvSpPr>
          <p:nvPr>
            <p:ph type="sldNum" sz="quarter" idx="12"/>
          </p:nvPr>
        </p:nvSpPr>
        <p:spPr/>
        <p:txBody>
          <a:bodyPr/>
          <a:lstStyle/>
          <a:p>
            <a:pPr>
              <a:defRPr/>
            </a:pPr>
            <a:fld id="{2F28C1A1-90E1-4AB4-863C-9A4C27DBFCFB}"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C000"/>
                </a:solidFill>
              </a:rPr>
              <a:t>What is a loan modification?</a:t>
            </a:r>
            <a:endParaRPr lang="en-US" dirty="0">
              <a:solidFill>
                <a:srgbClr val="FFC000"/>
              </a:solidFill>
            </a:endParaRPr>
          </a:p>
        </p:txBody>
      </p:sp>
      <p:sp>
        <p:nvSpPr>
          <p:cNvPr id="3" name="Content Placeholder 2"/>
          <p:cNvSpPr>
            <a:spLocks noGrp="1"/>
          </p:cNvSpPr>
          <p:nvPr>
            <p:ph idx="1"/>
          </p:nvPr>
        </p:nvSpPr>
        <p:spPr/>
        <p:txBody>
          <a:bodyPr>
            <a:normAutofit fontScale="92500"/>
          </a:bodyPr>
          <a:lstStyle/>
          <a:p>
            <a:pPr eaLnBrk="1" fontAlgn="auto" hangingPunct="1">
              <a:spcAft>
                <a:spcPts val="0"/>
              </a:spcAft>
              <a:buFont typeface="Wingdings" pitchFamily="2" charset="2"/>
              <a:buChar char="q"/>
              <a:defRPr/>
            </a:pPr>
            <a:r>
              <a:rPr lang="en-US" dirty="0" smtClean="0"/>
              <a:t>A loan modification can mean many things.  The classic definition: </a:t>
            </a:r>
            <a:r>
              <a:rPr lang="en-US" i="1" dirty="0" smtClean="0"/>
              <a:t>“A Loan Modification is a permanent change in one or more of the terms of a mortgagor's loan that allows the loan to be reinstated.”</a:t>
            </a:r>
          </a:p>
          <a:p>
            <a:pPr eaLnBrk="1" fontAlgn="auto" hangingPunct="1">
              <a:spcAft>
                <a:spcPts val="0"/>
              </a:spcAft>
              <a:buFont typeface="Wingdings" pitchFamily="2" charset="2"/>
              <a:buChar char="q"/>
              <a:defRPr/>
            </a:pPr>
            <a:r>
              <a:rPr lang="en-US" dirty="0" smtClean="0"/>
              <a:t>Modification actions may include--</a:t>
            </a:r>
          </a:p>
          <a:p>
            <a:pPr lvl="1" eaLnBrk="1" fontAlgn="auto" hangingPunct="1">
              <a:spcAft>
                <a:spcPts val="0"/>
              </a:spcAft>
              <a:buFont typeface="Wingdings" pitchFamily="2" charset="2"/>
              <a:buChar char="Ø"/>
              <a:defRPr/>
            </a:pPr>
            <a:r>
              <a:rPr lang="en-US" dirty="0" smtClean="0"/>
              <a:t>Arrears repayment program</a:t>
            </a:r>
          </a:p>
          <a:p>
            <a:pPr lvl="1" eaLnBrk="1" fontAlgn="auto" hangingPunct="1">
              <a:spcAft>
                <a:spcPts val="0"/>
              </a:spcAft>
              <a:buFont typeface="Wingdings" pitchFamily="2" charset="2"/>
              <a:buChar char="Ø"/>
              <a:defRPr/>
            </a:pPr>
            <a:r>
              <a:rPr lang="en-US" dirty="0" smtClean="0"/>
              <a:t>Interest rate reduction</a:t>
            </a:r>
          </a:p>
          <a:p>
            <a:pPr lvl="1" eaLnBrk="1" fontAlgn="auto" hangingPunct="1">
              <a:spcAft>
                <a:spcPts val="0"/>
              </a:spcAft>
              <a:buFont typeface="Wingdings" pitchFamily="2" charset="2"/>
              <a:buChar char="Ø"/>
              <a:defRPr/>
            </a:pPr>
            <a:r>
              <a:rPr lang="en-US" dirty="0" smtClean="0"/>
              <a:t>Principle balance reduction</a:t>
            </a:r>
          </a:p>
          <a:p>
            <a:pPr lvl="1" eaLnBrk="1" fontAlgn="auto" hangingPunct="1">
              <a:spcAft>
                <a:spcPts val="0"/>
              </a:spcAft>
              <a:buFont typeface="Wingdings" pitchFamily="2" charset="2"/>
              <a:buChar char="Ø"/>
              <a:defRPr/>
            </a:pPr>
            <a:r>
              <a:rPr lang="en-US" dirty="0" smtClean="0"/>
              <a:t>Converting to a secure fixed rate</a:t>
            </a:r>
          </a:p>
          <a:p>
            <a:pPr lvl="1" eaLnBrk="1" fontAlgn="auto" hangingPunct="1">
              <a:spcAft>
                <a:spcPts val="0"/>
              </a:spcAft>
              <a:buFont typeface="Wingdings" pitchFamily="2" charset="2"/>
              <a:buChar char="Ø"/>
              <a:defRPr/>
            </a:pPr>
            <a:r>
              <a:rPr lang="en-US" dirty="0" smtClean="0"/>
              <a:t>Temporary modification that leads to permanent change in terms</a:t>
            </a:r>
          </a:p>
          <a:p>
            <a:pPr eaLnBrk="1" fontAlgn="auto" hangingPunct="1">
              <a:spcAft>
                <a:spcPts val="0"/>
              </a:spcAft>
              <a:buFont typeface="Wingdings 2"/>
              <a:buChar char=""/>
              <a:defRPr/>
            </a:pPr>
            <a:endParaRPr lang="en-US" dirty="0"/>
          </a:p>
        </p:txBody>
      </p:sp>
      <p:sp>
        <p:nvSpPr>
          <p:cNvPr id="4" name="Date Placeholder 3"/>
          <p:cNvSpPr>
            <a:spLocks noGrp="1"/>
          </p:cNvSpPr>
          <p:nvPr>
            <p:ph type="dt" sz="quarter" idx="10"/>
          </p:nvPr>
        </p:nvSpPr>
        <p:spPr/>
        <p:txBody>
          <a:bodyPr/>
          <a:lstStyle/>
          <a:p>
            <a:pPr>
              <a:defRPr/>
            </a:pPr>
            <a:r>
              <a:rPr lang="en-US" smtClean="0"/>
              <a:t>4/7/2009</a:t>
            </a:r>
            <a:endParaRPr lang="en-US" dirty="0"/>
          </a:p>
        </p:txBody>
      </p:sp>
      <p:sp>
        <p:nvSpPr>
          <p:cNvPr id="5" name="Slide Number Placeholder 4"/>
          <p:cNvSpPr>
            <a:spLocks noGrp="1"/>
          </p:cNvSpPr>
          <p:nvPr>
            <p:ph type="sldNum" sz="quarter" idx="12"/>
          </p:nvPr>
        </p:nvSpPr>
        <p:spPr/>
        <p:txBody>
          <a:bodyPr/>
          <a:lstStyle/>
          <a:p>
            <a:pPr>
              <a:defRPr/>
            </a:pPr>
            <a:fld id="{5B0D91EF-C7BE-4D4F-B4E6-087A49FB9ED6}"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C000"/>
                </a:solidFill>
              </a:rPr>
              <a:t>Why are the banks willing to modify?</a:t>
            </a:r>
            <a:endParaRPr lang="en-US" dirty="0">
              <a:solidFill>
                <a:srgbClr val="FFC000"/>
              </a:solidFill>
            </a:endParaRPr>
          </a:p>
        </p:txBody>
      </p:sp>
      <p:sp>
        <p:nvSpPr>
          <p:cNvPr id="3" name="Content Placeholder 2"/>
          <p:cNvSpPr>
            <a:spLocks noGrp="1"/>
          </p:cNvSpPr>
          <p:nvPr>
            <p:ph idx="1"/>
          </p:nvPr>
        </p:nvSpPr>
        <p:spPr>
          <a:xfrm>
            <a:off x="381000" y="1371600"/>
            <a:ext cx="7543800" cy="4572000"/>
          </a:xfrm>
        </p:spPr>
        <p:txBody>
          <a:bodyPr anchor="ctr">
            <a:normAutofit/>
          </a:bodyPr>
          <a:lstStyle/>
          <a:p>
            <a:pPr marL="0" indent="0" algn="just" eaLnBrk="1" fontAlgn="auto" hangingPunct="1">
              <a:spcAft>
                <a:spcPts val="0"/>
              </a:spcAft>
              <a:buFont typeface="Wingdings 2"/>
              <a:buNone/>
              <a:defRPr/>
            </a:pPr>
            <a:r>
              <a:rPr lang="en-US" dirty="0" smtClean="0"/>
              <a:t>A lender might be open to modifying a loan because the cost of doing so is less than the cost of default.   If a bank takes back a home in a foreclosure, they have to maintain it, insure it, and market it . . . until it sells.“</a:t>
            </a:r>
          </a:p>
          <a:p>
            <a:pPr marL="0" indent="0" algn="just" eaLnBrk="1" fontAlgn="auto" hangingPunct="1">
              <a:spcAft>
                <a:spcPts val="0"/>
              </a:spcAft>
              <a:buFont typeface="Wingdings 2"/>
              <a:buNone/>
              <a:defRPr/>
            </a:pPr>
            <a:r>
              <a:rPr lang="en-US" dirty="0" smtClean="0"/>
              <a:t/>
            </a:r>
            <a:br>
              <a:rPr lang="en-US" dirty="0" smtClean="0"/>
            </a:br>
            <a:r>
              <a:rPr lang="en-US" dirty="0" smtClean="0"/>
              <a:t>…and they still will take a loss on the principal. Because when it sells, it will sell at or below today’s current market price. </a:t>
            </a:r>
          </a:p>
          <a:p>
            <a:pPr eaLnBrk="1" fontAlgn="auto" hangingPunct="1">
              <a:spcAft>
                <a:spcPts val="0"/>
              </a:spcAft>
              <a:buFont typeface="Wingdings 2"/>
              <a:buNone/>
              <a:defRPr/>
            </a:pPr>
            <a:endParaRPr lang="en-US" dirty="0"/>
          </a:p>
        </p:txBody>
      </p:sp>
      <p:sp>
        <p:nvSpPr>
          <p:cNvPr id="5" name="Date Placeholder 4"/>
          <p:cNvSpPr>
            <a:spLocks noGrp="1"/>
          </p:cNvSpPr>
          <p:nvPr>
            <p:ph type="dt" sz="quarter" idx="10"/>
          </p:nvPr>
        </p:nvSpPr>
        <p:spPr/>
        <p:txBody>
          <a:bodyPr/>
          <a:lstStyle/>
          <a:p>
            <a:pPr>
              <a:defRPr/>
            </a:pPr>
            <a:r>
              <a:rPr lang="en-US" smtClean="0"/>
              <a:t>4/7/2009</a:t>
            </a:r>
            <a:endParaRPr lang="en-US" dirty="0"/>
          </a:p>
        </p:txBody>
      </p:sp>
      <p:sp>
        <p:nvSpPr>
          <p:cNvPr id="6" name="Slide Number Placeholder 5"/>
          <p:cNvSpPr>
            <a:spLocks noGrp="1"/>
          </p:cNvSpPr>
          <p:nvPr>
            <p:ph type="sldNum" sz="quarter" idx="12"/>
          </p:nvPr>
        </p:nvSpPr>
        <p:spPr/>
        <p:txBody>
          <a:bodyPr/>
          <a:lstStyle/>
          <a:p>
            <a:pPr>
              <a:defRPr/>
            </a:pPr>
            <a:fld id="{88F83166-3229-4555-BD50-4FC8B3CEFEA4}" type="slidenum">
              <a:rPr lang="en-US"/>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3321</TotalTime>
  <Words>2857</Words>
  <Application>Microsoft Office PowerPoint</Application>
  <PresentationFormat>On-screen Show (4:3)</PresentationFormat>
  <Paragraphs>324</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Slide 1</vt:lpstr>
      <vt:lpstr>Slide 2</vt:lpstr>
      <vt:lpstr>Certified Financial Protection Group</vt:lpstr>
      <vt:lpstr>Your Host Today: Dave Hershman  Top Industry Author and Speaker</vt:lpstr>
      <vt:lpstr>Our goals today</vt:lpstr>
      <vt:lpstr>The crisis we face today</vt:lpstr>
      <vt:lpstr>Government Solutions not working</vt:lpstr>
      <vt:lpstr>What is a loan modification?</vt:lpstr>
      <vt:lpstr>Why are the banks willing to modify?</vt:lpstr>
      <vt:lpstr>What is difficult or  impossible to modify?</vt:lpstr>
      <vt:lpstr>THE COMPANY</vt:lpstr>
      <vt:lpstr>Company Background</vt:lpstr>
      <vt:lpstr>Company Leadership</vt:lpstr>
      <vt:lpstr>The Vision of Certified</vt:lpstr>
      <vt:lpstr>Forensic Audit </vt:lpstr>
      <vt:lpstr>Refund Policy</vt:lpstr>
      <vt:lpstr>GETTING STARTED</vt:lpstr>
      <vt:lpstr>PLACING AN ORDER</vt:lpstr>
      <vt:lpstr>Responsibilities of Associate </vt:lpstr>
      <vt:lpstr>GETTING PAID</vt:lpstr>
      <vt:lpstr>RESIDUAL INCOME </vt:lpstr>
      <vt:lpstr>GROWING YOUR NETWORK</vt:lpstr>
      <vt:lpstr>THE SCENARIO</vt:lpstr>
      <vt:lpstr>FEES</vt:lpstr>
      <vt:lpstr>Monthly Bonus Program</vt:lpstr>
      <vt:lpstr>Quarterly Bonus Program</vt:lpstr>
      <vt:lpstr>The Advantages of Certified</vt:lpstr>
      <vt:lpstr>Replicated Website</vt:lpstr>
      <vt:lpstr>Marketing</vt:lpstr>
      <vt:lpstr>Marketing</vt:lpstr>
      <vt:lpstr>Benefits of Signing up NOW</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CERTIFIED FINANCIAL PROTECTION GROUP</dc:title>
  <dc:creator>Zena</dc:creator>
  <cp:lastModifiedBy> Dave Hershman</cp:lastModifiedBy>
  <cp:revision>152</cp:revision>
  <dcterms:created xsi:type="dcterms:W3CDTF">2009-02-08T19:13:11Z</dcterms:created>
  <dcterms:modified xsi:type="dcterms:W3CDTF">2009-04-24T00:38:48Z</dcterms:modified>
</cp:coreProperties>
</file>