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0" r:id="rId2"/>
    <p:sldId id="291" r:id="rId3"/>
    <p:sldId id="292" r:id="rId4"/>
    <p:sldId id="294" r:id="rId5"/>
    <p:sldId id="295" r:id="rId6"/>
    <p:sldId id="296" r:id="rId7"/>
    <p:sldId id="297" r:id="rId8"/>
    <p:sldId id="298" r:id="rId9"/>
    <p:sldId id="299" r:id="rId10"/>
    <p:sldId id="300" r:id="rId11"/>
    <p:sldId id="302" r:id="rId12"/>
    <p:sldId id="303" r:id="rId13"/>
    <p:sldId id="280" r:id="rId14"/>
    <p:sldId id="318" r:id="rId15"/>
    <p:sldId id="261" r:id="rId16"/>
    <p:sldId id="262" r:id="rId17"/>
    <p:sldId id="263" r:id="rId18"/>
    <p:sldId id="264" r:id="rId19"/>
    <p:sldId id="266" r:id="rId20"/>
    <p:sldId id="267" r:id="rId21"/>
    <p:sldId id="270" r:id="rId22"/>
    <p:sldId id="288" r:id="rId23"/>
    <p:sldId id="308" r:id="rId24"/>
    <p:sldId id="287" r:id="rId25"/>
    <p:sldId id="276" r:id="rId26"/>
    <p:sldId id="277" r:id="rId27"/>
    <p:sldId id="310" r:id="rId28"/>
    <p:sldId id="311" r:id="rId29"/>
    <p:sldId id="314" r:id="rId30"/>
    <p:sldId id="307" r:id="rId31"/>
    <p:sldId id="312" r:id="rId32"/>
    <p:sldId id="313" r:id="rId33"/>
    <p:sldId id="305" r:id="rId34"/>
    <p:sldId id="306" r:id="rId35"/>
    <p:sldId id="304"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0D"/>
    <a:srgbClr val="FC311C"/>
    <a:srgbClr val="FC594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8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150B323-D07D-41BE-84E5-635441C0192B}" type="datetimeFigureOut">
              <a:rPr lang="en-US" smtClean="0"/>
              <a:pPr/>
              <a:t>7/21/2009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0AE3693-673D-42A4-9C12-C92183CEED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DF335-4CC6-4AAA-B66C-49ED31234A02}"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631C1C-4EAE-40F8-AE81-CDA50D573743}" type="slidenum">
              <a:rPr lang="en-US">
                <a:cs typeface="Arial" charset="0"/>
              </a:rPr>
              <a:pPr fontAlgn="base">
                <a:spcBef>
                  <a:spcPct val="0"/>
                </a:spcBef>
                <a:spcAft>
                  <a:spcPct val="0"/>
                </a:spcAft>
                <a:defRPr/>
              </a:pPr>
              <a:t>35</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E3693-673D-42A4-9C12-C92183CEEDCA}"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E3693-673D-42A4-9C12-C92183CEEDC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B3EE5-BB12-4E2A-9B25-E38C7CC03636}" type="slidenum">
              <a:rPr lang="en-US"/>
              <a:pPr/>
              <a:t>29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CCD0C1-412B-443D-8F92-BB672130D79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6BD892-C764-4D10-BA7E-9C0B72F0D22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70AC5F-918F-4B29-A1B8-BE693E0266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6CBD0E1-C6B8-4074-9BE9-1B2D5387DB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3F555F-9273-4ABE-B149-6C47F614F00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E4221F-38D5-4214-B2E0-C1B449ECF1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2BC62E-C7FF-45DA-8A47-7DE438F9D3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980B18-9ABF-493C-903C-747C49CC747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B6A922-3E1C-4273-9CA8-7FD3FB2C64F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63958E-864F-4AA8-9300-B606B51448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F170E8-30DE-45BC-8059-DB2690715C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186A3F-3E4D-4EC5-9EBE-F95A06A029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887098-6020-4D3A-B227-608EDEB3F628}" type="slidenum">
              <a:rPr lang="en-US"/>
              <a:pPr/>
              <a:t>‹#›</a:t>
            </a:fld>
            <a:endParaRPr lang="en-US"/>
          </a:p>
        </p:txBody>
      </p:sp>
      <p:pic>
        <p:nvPicPr>
          <p:cNvPr id="1032" name="Picture 8" descr="PPT 1 copy"/>
          <p:cNvPicPr>
            <a:picLocks noChangeAspect="1" noChangeArrowheads="1"/>
          </p:cNvPicPr>
          <p:nvPr userDrawn="1"/>
        </p:nvPicPr>
        <p:blipFill>
          <a:blip r:embed="rId14"/>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2700">
          <a:solidFill>
            <a:schemeClr val="tx1"/>
          </a:solidFill>
          <a:latin typeface="+mn-lt"/>
          <a:ea typeface="+mn-ea"/>
          <a:cs typeface="+mn-cs"/>
        </a:defRPr>
      </a:lvl1pPr>
      <a:lvl2pPr marL="742950" indent="-285750" algn="l" rtl="0" fontAlgn="base">
        <a:spcBef>
          <a:spcPct val="20000"/>
        </a:spcBef>
        <a:spcAft>
          <a:spcPct val="0"/>
        </a:spcAft>
        <a:buChar char="–"/>
        <a:defRPr sz="27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3352800" y="533400"/>
            <a:ext cx="5334000" cy="990600"/>
          </a:xfrm>
          <a:prstGeom prst="rect">
            <a:avLst/>
          </a:prstGeom>
          <a:noFill/>
          <a:ln w="9525">
            <a:noFill/>
            <a:miter lim="800000"/>
            <a:headEnd/>
            <a:tailEnd/>
          </a:ln>
        </p:spPr>
        <p:txBody>
          <a:bodyPr anchor="ctr"/>
          <a:lstStyle/>
          <a:p>
            <a:pPr algn="ctr" eaLnBrk="0" hangingPunct="0">
              <a:defRPr/>
            </a:pPr>
            <a:r>
              <a:rPr lang="en-US" sz="3200" b="1" dirty="0">
                <a:solidFill>
                  <a:schemeClr val="bg1"/>
                </a:solidFill>
                <a:latin typeface="Franklin Gothic Medium" pitchFamily="34" charset="0"/>
              </a:rPr>
              <a:t>The lines will be muted…</a:t>
            </a:r>
          </a:p>
        </p:txBody>
      </p:sp>
      <p:sp>
        <p:nvSpPr>
          <p:cNvPr id="227331" name="Rectangle 3"/>
          <p:cNvSpPr>
            <a:spLocks noChangeArrowheads="1"/>
          </p:cNvSpPr>
          <p:nvPr/>
        </p:nvSpPr>
        <p:spPr bwMode="auto">
          <a:xfrm>
            <a:off x="3429000" y="1143000"/>
            <a:ext cx="5410200" cy="3657600"/>
          </a:xfrm>
          <a:prstGeom prst="rect">
            <a:avLst/>
          </a:prstGeom>
          <a:noFill/>
          <a:ln w="9525">
            <a:noFill/>
            <a:miter lim="800000"/>
            <a:headEnd/>
            <a:tailEnd/>
          </a:ln>
        </p:spPr>
        <p:txBody>
          <a:bodyPr/>
          <a:lstStyle/>
          <a:p>
            <a:pPr algn="ctr" eaLnBrk="0" hangingPunct="0">
              <a:spcBef>
                <a:spcPct val="20000"/>
              </a:spcBef>
              <a:buClr>
                <a:schemeClr val="accent1"/>
              </a:buClr>
              <a:buSzPct val="70000"/>
              <a:buFont typeface="Wingdings 2" pitchFamily="18" charset="2"/>
              <a:buNone/>
              <a:defRPr/>
            </a:pPr>
            <a:r>
              <a:rPr lang="en-US" sz="2400" b="1" dirty="0">
                <a:solidFill>
                  <a:schemeClr val="bg1"/>
                </a:solidFill>
                <a:latin typeface="Franklin Gothic Book" pitchFamily="34" charset="0"/>
              </a:rPr>
              <a:t>To ask a question during the presentation, simply submit your question using the GoToWebinar program on your desktop.</a:t>
            </a:r>
          </a:p>
          <a:p>
            <a:pPr algn="ctr" eaLnBrk="0" hangingPunct="0">
              <a:spcBef>
                <a:spcPct val="20000"/>
              </a:spcBef>
              <a:buClr>
                <a:schemeClr val="accent1"/>
              </a:buClr>
              <a:buSzPct val="70000"/>
              <a:buFont typeface="Wingdings 2" pitchFamily="18" charset="2"/>
              <a:buNone/>
              <a:defRPr/>
            </a:pPr>
            <a:endParaRPr lang="en-US" sz="1200" b="1" dirty="0">
              <a:solidFill>
                <a:schemeClr val="tx2"/>
              </a:solidFill>
              <a:effectLst>
                <a:outerShdw blurRad="38100" dist="38100" dir="2700000" algn="tl">
                  <a:srgbClr val="C0C0C0"/>
                </a:outerShdw>
              </a:effectLst>
              <a:latin typeface="Franklin Gothic Book" pitchFamily="34" charset="0"/>
            </a:endParaRPr>
          </a:p>
          <a:p>
            <a:pPr algn="ctr" eaLnBrk="0" hangingPunct="0">
              <a:spcBef>
                <a:spcPct val="20000"/>
              </a:spcBef>
              <a:buClr>
                <a:schemeClr val="accent1"/>
              </a:buClr>
              <a:buSzPct val="70000"/>
              <a:buFont typeface="Wingdings 2" pitchFamily="18" charset="2"/>
              <a:buNone/>
              <a:defRPr/>
            </a:pPr>
            <a:r>
              <a:rPr lang="en-US" sz="2400" b="1" i="1" dirty="0">
                <a:solidFill>
                  <a:schemeClr val="tx2"/>
                </a:solidFill>
                <a:effectLst>
                  <a:outerShdw blurRad="38100" dist="38100" dir="2700000" algn="tl">
                    <a:srgbClr val="000000">
                      <a:alpha val="43137"/>
                    </a:srgbClr>
                  </a:outerShdw>
                </a:effectLst>
                <a:latin typeface="Franklin Gothic Book" pitchFamily="34" charset="0"/>
              </a:rPr>
              <a:t>Do Not Put Us On Hold During Intros!</a:t>
            </a:r>
          </a:p>
          <a:p>
            <a:pPr algn="ctr" eaLnBrk="0" hangingPunct="0">
              <a:spcBef>
                <a:spcPct val="20000"/>
              </a:spcBef>
              <a:buClr>
                <a:schemeClr val="accent1"/>
              </a:buClr>
              <a:buSzPct val="70000"/>
              <a:buFont typeface="Wingdings 2" pitchFamily="18" charset="2"/>
              <a:buNone/>
              <a:defRPr/>
            </a:pPr>
            <a:endParaRPr lang="en-US" sz="1100" b="1" dirty="0">
              <a:solidFill>
                <a:schemeClr val="tx2"/>
              </a:solidFill>
              <a:effectLst>
                <a:outerShdw blurRad="38100" dist="38100" dir="2700000" algn="tl">
                  <a:srgbClr val="C0C0C0"/>
                </a:outerShdw>
              </a:effectLst>
              <a:latin typeface="Franklin Gothic Book" pitchFamily="34" charset="0"/>
            </a:endParaRPr>
          </a:p>
          <a:p>
            <a:pPr algn="ctr">
              <a:defRPr/>
            </a:pPr>
            <a:r>
              <a:rPr lang="en-US" sz="2400" b="1" dirty="0">
                <a:latin typeface="+mj-lt"/>
              </a:rPr>
              <a:t>Call this number </a:t>
            </a:r>
            <a:r>
              <a:rPr lang="en-US" sz="2400" b="1" dirty="0" smtClean="0">
                <a:latin typeface="+mj-lt"/>
              </a:rPr>
              <a:t>1-702-589-8200</a:t>
            </a:r>
            <a:endParaRPr lang="en-US" sz="2400" b="1" dirty="0">
              <a:latin typeface="+mj-lt"/>
            </a:endParaRPr>
          </a:p>
          <a:p>
            <a:pPr algn="ctr">
              <a:defRPr/>
            </a:pPr>
            <a:r>
              <a:rPr lang="en-US" sz="2400" b="1" dirty="0">
                <a:latin typeface="+mj-lt"/>
              </a:rPr>
              <a:t>723039#   For Audio</a:t>
            </a:r>
          </a:p>
          <a:p>
            <a:pPr algn="ctr">
              <a:defRPr/>
            </a:pPr>
            <a:r>
              <a:rPr lang="en-US" sz="3600" b="1" i="1" dirty="0">
                <a:solidFill>
                  <a:srgbClr val="FF010D"/>
                </a:solidFill>
                <a:latin typeface="+mj-lt"/>
              </a:rPr>
              <a:t>If you can’t hear </a:t>
            </a:r>
            <a:r>
              <a:rPr lang="en-US" sz="3600" b="1" i="1" dirty="0" smtClean="0">
                <a:solidFill>
                  <a:srgbClr val="FF010D"/>
                </a:solidFill>
                <a:latin typeface="+mj-lt"/>
              </a:rPr>
              <a:t>us—</a:t>
            </a:r>
            <a:r>
              <a:rPr lang="en-US" sz="3600" b="1" i="1" dirty="0" smtClean="0">
                <a:solidFill>
                  <a:srgbClr val="FF010D"/>
                </a:solidFill>
                <a:effectLst>
                  <a:outerShdw blurRad="38100" dist="38100" dir="2700000" algn="tl">
                    <a:srgbClr val="000000">
                      <a:alpha val="43137"/>
                    </a:srgbClr>
                  </a:outerShdw>
                </a:effectLst>
                <a:latin typeface="+mj-lt"/>
              </a:rPr>
              <a:t>REDIAL </a:t>
            </a:r>
            <a:endParaRPr lang="en-US" sz="2400" dirty="0">
              <a:solidFill>
                <a:srgbClr val="FF010D"/>
              </a:solidFill>
              <a:effectLst>
                <a:outerShdw blurRad="38100" dist="38100" dir="2700000" algn="tl">
                  <a:srgbClr val="000000">
                    <a:alpha val="43137"/>
                  </a:srgbClr>
                </a:outerShdw>
              </a:effectLst>
              <a:latin typeface="+mj-lt"/>
            </a:endParaRPr>
          </a:p>
          <a:p>
            <a:pPr algn="ctr">
              <a:defRPr/>
            </a:pPr>
            <a:r>
              <a:rPr lang="en-US" sz="2400" dirty="0">
                <a:solidFill>
                  <a:schemeClr val="bg1"/>
                </a:solidFill>
                <a:latin typeface="+mj-lt"/>
              </a:rPr>
              <a:t>If you lose your connection—</a:t>
            </a:r>
          </a:p>
          <a:p>
            <a:pPr algn="ctr">
              <a:defRPr/>
            </a:pPr>
            <a:r>
              <a:rPr lang="en-US" sz="2400" dirty="0" smtClean="0">
                <a:solidFill>
                  <a:schemeClr val="bg1"/>
                </a:solidFill>
                <a:latin typeface="+mj-lt"/>
              </a:rPr>
              <a:t>Webinar </a:t>
            </a:r>
            <a:r>
              <a:rPr lang="en-US" sz="2400" dirty="0" smtClean="0">
                <a:solidFill>
                  <a:schemeClr val="bg1"/>
                </a:solidFill>
                <a:latin typeface="+mj-lt"/>
              </a:rPr>
              <a:t>ID 497-374-898</a:t>
            </a:r>
            <a:endParaRPr lang="en-US" sz="2400" dirty="0" smtClean="0">
              <a:solidFill>
                <a:schemeClr val="accent3"/>
              </a:solidFill>
              <a:latin typeface="+mj-lt"/>
            </a:endParaRPr>
          </a:p>
          <a:p>
            <a:pPr algn="ctr" eaLnBrk="0" hangingPunct="0">
              <a:spcBef>
                <a:spcPct val="20000"/>
              </a:spcBef>
              <a:buClr>
                <a:schemeClr val="accent1"/>
              </a:buClr>
              <a:buSzPct val="70000"/>
              <a:buFont typeface="Wingdings 2" pitchFamily="18" charset="2"/>
              <a:buNone/>
              <a:defRPr/>
            </a:pPr>
            <a:endParaRPr lang="en-US" sz="3200" dirty="0">
              <a:solidFill>
                <a:schemeClr val="tx2"/>
              </a:solidFill>
              <a:latin typeface="Franklin Gothic Book" pitchFamily="34" charset="0"/>
            </a:endParaRPr>
          </a:p>
        </p:txBody>
      </p:sp>
      <p:pic>
        <p:nvPicPr>
          <p:cNvPr id="10244" name="Picture 4" descr="MPj04387220000[1]"/>
          <p:cNvPicPr>
            <a:picLocks noChangeAspect="1" noChangeArrowheads="1"/>
          </p:cNvPicPr>
          <p:nvPr/>
        </p:nvPicPr>
        <p:blipFill>
          <a:blip r:embed="rId2"/>
          <a:srcRect/>
          <a:stretch>
            <a:fillRect/>
          </a:stretch>
        </p:blipFill>
        <p:spPr bwMode="auto">
          <a:xfrm>
            <a:off x="533400" y="1143000"/>
            <a:ext cx="2489200" cy="3733800"/>
          </a:xfrm>
          <a:prstGeom prst="rect">
            <a:avLst/>
          </a:prstGeom>
          <a:noFill/>
          <a:ln w="38100">
            <a:solidFill>
              <a:schemeClr val="bg2"/>
            </a:solidFill>
            <a:miter lim="800000"/>
            <a:headEnd/>
            <a:tailEnd/>
          </a:ln>
        </p:spPr>
      </p:pic>
      <p:sp>
        <p:nvSpPr>
          <p:cNvPr id="57349" name="Rectangle 5"/>
          <p:cNvSpPr>
            <a:spLocks noChangeArrowheads="1"/>
          </p:cNvSpPr>
          <p:nvPr/>
        </p:nvSpPr>
        <p:spPr bwMode="auto">
          <a:xfrm>
            <a:off x="152400" y="6096000"/>
            <a:ext cx="8763000" cy="400110"/>
          </a:xfrm>
          <a:prstGeom prst="rect">
            <a:avLst/>
          </a:prstGeom>
          <a:noFill/>
          <a:ln w="9525" algn="ctr">
            <a:noFill/>
            <a:miter lim="800000"/>
            <a:headEnd/>
            <a:tailEnd/>
          </a:ln>
          <a:effectLst/>
        </p:spPr>
        <p:txBody>
          <a:bodyPr>
            <a:spAutoFit/>
          </a:bodyPr>
          <a:lstStyle/>
          <a:p>
            <a:pPr algn="ctr" eaLnBrk="0" hangingPunct="0">
              <a:spcBef>
                <a:spcPct val="20000"/>
              </a:spcBef>
              <a:buClr>
                <a:schemeClr val="accent1"/>
              </a:buClr>
              <a:buSzPct val="70000"/>
              <a:buFont typeface="Wingdings 2" pitchFamily="18" charset="2"/>
              <a:buNone/>
              <a:defRPr/>
            </a:pPr>
            <a:r>
              <a:rPr lang="en-US" sz="2000" b="1" dirty="0">
                <a:solidFill>
                  <a:schemeClr val="bg1"/>
                </a:solidFill>
                <a:latin typeface="Franklin Gothic Book" pitchFamily="34" charset="0"/>
              </a:rPr>
              <a:t>For any other questions, please email us </a:t>
            </a:r>
            <a:r>
              <a:rPr lang="en-US" sz="2000" b="1" dirty="0" smtClean="0">
                <a:solidFill>
                  <a:schemeClr val="bg1"/>
                </a:solidFill>
                <a:latin typeface="Franklin Gothic Book" pitchFamily="34" charset="0"/>
              </a:rPr>
              <a:t>at info@financialhopeforyou.org </a:t>
            </a:r>
            <a:endParaRPr lang="en-US" sz="2800" dirty="0">
              <a:solidFill>
                <a:schemeClr val="bg1"/>
              </a:solidFill>
              <a:latin typeface="Franklin Gothic Boo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eaLnBrk="1" fontAlgn="auto" hangingPunct="1">
              <a:spcAft>
                <a:spcPts val="0"/>
              </a:spcAft>
              <a:defRPr/>
            </a:pPr>
            <a:r>
              <a:rPr lang="en-US" sz="3600" dirty="0" smtClean="0">
                <a:solidFill>
                  <a:srgbClr val="FFC000"/>
                </a:solidFill>
              </a:rPr>
              <a:t>Why are the banks willing to modify?</a:t>
            </a:r>
            <a:endParaRPr lang="en-US" sz="3600" dirty="0">
              <a:solidFill>
                <a:srgbClr val="FFC000"/>
              </a:solidFill>
            </a:endParaRPr>
          </a:p>
        </p:txBody>
      </p:sp>
      <p:sp>
        <p:nvSpPr>
          <p:cNvPr id="3" name="Content Placeholder 2"/>
          <p:cNvSpPr>
            <a:spLocks noGrp="1"/>
          </p:cNvSpPr>
          <p:nvPr>
            <p:ph idx="1"/>
          </p:nvPr>
        </p:nvSpPr>
        <p:spPr>
          <a:xfrm>
            <a:off x="381000" y="1981200"/>
            <a:ext cx="7543800" cy="4267200"/>
          </a:xfrm>
        </p:spPr>
        <p:txBody>
          <a:bodyPr anchor="ctr">
            <a:normAutofit/>
          </a:bodyPr>
          <a:lstStyle/>
          <a:p>
            <a:pPr marL="0" indent="0" algn="just" eaLnBrk="1" fontAlgn="auto" hangingPunct="1">
              <a:spcAft>
                <a:spcPts val="0"/>
              </a:spcAft>
              <a:buFont typeface="Wingdings 2"/>
              <a:buNone/>
              <a:defRPr/>
            </a:pPr>
            <a:r>
              <a:rPr lang="en-US" sz="2400" dirty="0" smtClean="0">
                <a:solidFill>
                  <a:schemeClr val="bg1"/>
                </a:solidFill>
              </a:rPr>
              <a:t>A lender might be open to modifying a loan because the cost of doing so is less than the cost of default.   If a bank takes back a home in a foreclosure, they have to maintain it, insure it, and market it . . . until it sells.“</a:t>
            </a:r>
          </a:p>
          <a:p>
            <a:pPr marL="0" indent="0" algn="just" eaLnBrk="1" fontAlgn="auto" hangingPunct="1">
              <a:spcAft>
                <a:spcPts val="0"/>
              </a:spcAft>
              <a:buFont typeface="Wingdings 2"/>
              <a:buNone/>
              <a:defRPr/>
            </a:pPr>
            <a:r>
              <a:rPr lang="en-US" sz="2400" dirty="0" smtClean="0">
                <a:solidFill>
                  <a:schemeClr val="bg1"/>
                </a:solidFill>
              </a:rPr>
              <a:t/>
            </a:r>
            <a:br>
              <a:rPr lang="en-US" sz="2400" dirty="0" smtClean="0">
                <a:solidFill>
                  <a:schemeClr val="bg1"/>
                </a:solidFill>
              </a:rPr>
            </a:br>
            <a:r>
              <a:rPr lang="en-US" sz="2400" dirty="0" smtClean="0">
                <a:solidFill>
                  <a:schemeClr val="bg1"/>
                </a:solidFill>
              </a:rPr>
              <a:t>…and they still will take a loss on the principal. Because when it sells, it will sell at or below today’s current market price. </a:t>
            </a:r>
          </a:p>
          <a:p>
            <a:pPr marL="0" indent="0" algn="just" eaLnBrk="1" fontAlgn="auto" hangingPunct="1">
              <a:spcAft>
                <a:spcPts val="0"/>
              </a:spcAft>
              <a:buFont typeface="Wingdings 2"/>
              <a:buNone/>
              <a:defRPr/>
            </a:pPr>
            <a:endParaRPr lang="en-US" sz="1800" dirty="0" smtClean="0">
              <a:solidFill>
                <a:schemeClr val="bg1"/>
              </a:solidFill>
            </a:endParaRPr>
          </a:p>
          <a:p>
            <a:pPr marL="0" indent="0" algn="just" eaLnBrk="1" fontAlgn="auto" hangingPunct="1">
              <a:spcAft>
                <a:spcPts val="0"/>
              </a:spcAft>
              <a:buFont typeface="Wingdings 2"/>
              <a:buNone/>
              <a:defRPr/>
            </a:pPr>
            <a:r>
              <a:rPr lang="en-US" sz="2400" dirty="0" smtClean="0">
                <a:solidFill>
                  <a:schemeClr val="bg1"/>
                </a:solidFill>
              </a:rPr>
              <a:t>In addition, the government is pressuring banks to modify their loans. </a:t>
            </a:r>
          </a:p>
          <a:p>
            <a:pPr eaLnBrk="1" fontAlgn="auto" hangingPunct="1">
              <a:spcAft>
                <a:spcPts val="0"/>
              </a:spcAft>
              <a:buFont typeface="Wingdings 2"/>
              <a:buNone/>
              <a:defRPr/>
            </a:pPr>
            <a:endParaRPr lang="en-US" dirty="0"/>
          </a:p>
        </p:txBody>
      </p:sp>
      <p:sp>
        <p:nvSpPr>
          <p:cNvPr id="5" name="Date Placeholder 4"/>
          <p:cNvSpPr>
            <a:spLocks noGrp="1"/>
          </p:cNvSpPr>
          <p:nvPr>
            <p:ph type="dt" sz="quarter" idx="10"/>
          </p:nvPr>
        </p:nvSpPr>
        <p:spPr/>
        <p:txBody>
          <a:bodyPr/>
          <a:lstStyle/>
          <a:p>
            <a:pPr>
              <a:defRPr/>
            </a:pPr>
            <a:r>
              <a:rPr lang="en-US" dirty="0" smtClean="0"/>
              <a:t>6/2009</a:t>
            </a:r>
            <a:endParaRPr lang="en-US" dirty="0"/>
          </a:p>
        </p:txBody>
      </p:sp>
      <p:sp>
        <p:nvSpPr>
          <p:cNvPr id="6" name="Slide Number Placeholder 5"/>
          <p:cNvSpPr>
            <a:spLocks noGrp="1"/>
          </p:cNvSpPr>
          <p:nvPr>
            <p:ph type="sldNum" sz="quarter" idx="12"/>
          </p:nvPr>
        </p:nvSpPr>
        <p:spPr/>
        <p:txBody>
          <a:bodyPr/>
          <a:lstStyle/>
          <a:p>
            <a:pPr>
              <a:defRPr/>
            </a:pPr>
            <a:fld id="{88F83166-3229-4555-BD50-4FC8B3CEFEA4}"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solidFill>
                  <a:srgbClr val="FFCC00"/>
                </a:solidFill>
              </a:rPr>
              <a:t>Company Background</a:t>
            </a:r>
            <a:endParaRPr lang="en-US" sz="3600" dirty="0">
              <a:solidFill>
                <a:srgbClr val="FFCC00"/>
              </a:solidFill>
            </a:endParaRPr>
          </a:p>
        </p:txBody>
      </p:sp>
      <p:sp>
        <p:nvSpPr>
          <p:cNvPr id="3" name="Content Placeholder 2"/>
          <p:cNvSpPr>
            <a:spLocks noGrp="1"/>
          </p:cNvSpPr>
          <p:nvPr>
            <p:ph idx="1"/>
          </p:nvPr>
        </p:nvSpPr>
        <p:spPr>
          <a:xfrm>
            <a:off x="457200" y="1371600"/>
            <a:ext cx="8229600" cy="4525963"/>
          </a:xfrm>
        </p:spPr>
        <p:txBody>
          <a:bodyPr/>
          <a:lstStyle/>
          <a:p>
            <a:pPr>
              <a:buClr>
                <a:schemeClr val="bg1"/>
              </a:buClr>
              <a:buFont typeface="Wingdings" pitchFamily="2" charset="2"/>
              <a:buChar char="q"/>
            </a:pPr>
            <a:r>
              <a:rPr lang="en-US" sz="1900" dirty="0" smtClean="0">
                <a:solidFill>
                  <a:schemeClr val="bg1"/>
                </a:solidFill>
                <a:effectLst>
                  <a:outerShdw blurRad="38100" dist="38100" dir="2700000" algn="tl">
                    <a:srgbClr val="000000">
                      <a:alpha val="43137"/>
                    </a:srgbClr>
                  </a:outerShdw>
                </a:effectLst>
              </a:rPr>
              <a:t>The Certified Financial Protection Group was formed in 2007 in Temecula, CA with a focus of providing processing services for Forensic Audits that lead to loan modifications (Website:  </a:t>
            </a:r>
            <a:r>
              <a:rPr lang="en-US" sz="1900" b="1" dirty="0" smtClean="0">
                <a:solidFill>
                  <a:srgbClr val="FFC000"/>
                </a:solidFill>
                <a:effectLst>
                  <a:outerShdw blurRad="38100" dist="38100" dir="2700000" algn="tl">
                    <a:srgbClr val="000000">
                      <a:alpha val="43137"/>
                    </a:srgbClr>
                  </a:outerShdw>
                </a:effectLst>
              </a:rPr>
              <a:t>www.FHA365.com</a:t>
            </a:r>
            <a:r>
              <a:rPr lang="en-US" sz="1900" dirty="0" smtClean="0">
                <a:solidFill>
                  <a:schemeClr val="bg1"/>
                </a:solidFill>
                <a:effectLst>
                  <a:outerShdw blurRad="38100" dist="38100" dir="2700000" algn="tl">
                    <a:srgbClr val="000000">
                      <a:alpha val="43137"/>
                    </a:srgbClr>
                  </a:outerShdw>
                </a:effectLst>
              </a:rPr>
              <a:t>  -- FHA for Forensic Home Audit). </a:t>
            </a:r>
          </a:p>
          <a:p>
            <a:pPr>
              <a:buClr>
                <a:schemeClr val="bg1"/>
              </a:buClr>
              <a:buFont typeface="Wingdings" pitchFamily="2" charset="2"/>
              <a:buChar char="q"/>
            </a:pPr>
            <a:r>
              <a:rPr lang="en-US" sz="1900" dirty="0" smtClean="0">
                <a:solidFill>
                  <a:schemeClr val="bg1"/>
                </a:solidFill>
                <a:effectLst>
                  <a:outerShdw blurRad="38100" dist="38100" dir="2700000" algn="tl">
                    <a:srgbClr val="000000">
                      <a:alpha val="43137"/>
                    </a:srgbClr>
                  </a:outerShdw>
                </a:effectLst>
              </a:rPr>
              <a:t>CFPG has been incredibly successful, helping over two thousand clients with Audits and Loan Modifications, all on a wholesale basis. There is now over 90 employees and the company encourages personal tours of the office from Monday through Thursday. </a:t>
            </a:r>
          </a:p>
          <a:p>
            <a:pPr>
              <a:buClr>
                <a:schemeClr val="bg1"/>
              </a:buClr>
              <a:buFont typeface="Wingdings" pitchFamily="2" charset="2"/>
              <a:buChar char="q"/>
            </a:pPr>
            <a:r>
              <a:rPr lang="en-US" sz="1900" dirty="0" smtClean="0">
                <a:solidFill>
                  <a:schemeClr val="bg1"/>
                </a:solidFill>
                <a:effectLst>
                  <a:outerShdw blurRad="38100" dist="38100" dir="2700000" algn="tl">
                    <a:srgbClr val="000000">
                      <a:alpha val="43137"/>
                    </a:srgbClr>
                  </a:outerShdw>
                </a:effectLst>
              </a:rPr>
              <a:t>Company recognized the aforementioned issues with regard to originating loan modifications</a:t>
            </a:r>
          </a:p>
          <a:p>
            <a:pPr>
              <a:buClr>
                <a:schemeClr val="bg1"/>
              </a:buClr>
              <a:buFont typeface="Wingdings" pitchFamily="2" charset="2"/>
              <a:buChar char="q"/>
            </a:pPr>
            <a:r>
              <a:rPr lang="en-US" sz="1900" dirty="0" smtClean="0">
                <a:solidFill>
                  <a:schemeClr val="bg1"/>
                </a:solidFill>
                <a:effectLst>
                  <a:outerShdw blurRad="38100" dist="38100" dir="2700000" algn="tl">
                    <a:srgbClr val="000000">
                      <a:alpha val="43137"/>
                    </a:srgbClr>
                  </a:outerShdw>
                </a:effectLst>
              </a:rPr>
              <a:t>With the future in mind, in mid-2008 CFPG began working with the government, accountants and lawyers on the non-profit model—spending thousands man-hours and investing tens of thousands of dollars in building a structure.  The company is currently working on HUD certification. </a:t>
            </a:r>
            <a:r>
              <a:rPr lang="en-US" sz="1900" dirty="0" smtClean="0">
                <a:solidFill>
                  <a:schemeClr val="bg1"/>
                </a:solidFill>
                <a:effectLst>
                  <a:outerShdw blurRad="38100" dist="38100" dir="2700000" algn="tl">
                    <a:srgbClr val="000000">
                      <a:alpha val="43137"/>
                    </a:srgbClr>
                  </a:outerShdw>
                </a:effectLst>
              </a:rPr>
              <a:t>  </a:t>
            </a:r>
            <a:r>
              <a:rPr lang="en-US" sz="1900" b="1" dirty="0" smtClean="0">
                <a:solidFill>
                  <a:srgbClr val="FFC000"/>
                </a:solidFill>
                <a:effectLst>
                  <a:outerShdw blurRad="38100" dist="38100" dir="2700000" algn="tl">
                    <a:srgbClr val="000000">
                      <a:alpha val="43137"/>
                    </a:srgbClr>
                  </a:outerShdw>
                </a:effectLst>
              </a:rPr>
              <a:t>Financial  Hope For America site: www.FH4A.org</a:t>
            </a:r>
            <a:endParaRPr lang="en-US" sz="1900" dirty="0" smtClean="0">
              <a:solidFill>
                <a:schemeClr val="bg1"/>
              </a:solidFill>
              <a:effectLst>
                <a:outerShdw blurRad="38100" dist="38100" dir="2700000" algn="tl">
                  <a:srgbClr val="000000">
                    <a:alpha val="43137"/>
                  </a:srgbClr>
                </a:outerShdw>
              </a:effectLst>
            </a:endParaRPr>
          </a:p>
          <a:p>
            <a:pPr>
              <a:buClr>
                <a:schemeClr val="bg1"/>
              </a:buClr>
              <a:buFont typeface="Wingdings" pitchFamily="2" charset="2"/>
              <a:buChar char="q"/>
            </a:pPr>
            <a:r>
              <a:rPr lang="en-US" sz="1900" dirty="0" smtClean="0">
                <a:solidFill>
                  <a:schemeClr val="bg1"/>
                </a:solidFill>
                <a:effectLst>
                  <a:outerShdw blurRad="38100" dist="38100" dir="2700000" algn="tl">
                    <a:srgbClr val="000000">
                      <a:alpha val="43137"/>
                    </a:srgbClr>
                  </a:outerShdw>
                </a:effectLst>
              </a:rPr>
              <a:t> Note: the organizations CFPG &amp; </a:t>
            </a:r>
            <a:r>
              <a:rPr lang="en-US" sz="1900" dirty="0" err="1" smtClean="0">
                <a:solidFill>
                  <a:schemeClr val="bg1"/>
                </a:solidFill>
                <a:effectLst>
                  <a:outerShdw blurRad="38100" dist="38100" dir="2700000" algn="tl">
                    <a:srgbClr val="000000">
                      <a:alpha val="43137"/>
                    </a:srgbClr>
                  </a:outerShdw>
                </a:effectLst>
              </a:rPr>
              <a:t>FH4A</a:t>
            </a:r>
            <a:r>
              <a:rPr lang="en-US" sz="1900" dirty="0" smtClean="0">
                <a:solidFill>
                  <a:schemeClr val="bg1"/>
                </a:solidFill>
                <a:effectLst>
                  <a:outerShdw blurRad="38100" dist="38100" dir="2700000" algn="tl">
                    <a:srgbClr val="000000">
                      <a:alpha val="43137"/>
                    </a:srgbClr>
                  </a:outerShdw>
                </a:effectLst>
              </a:rPr>
              <a:t> are separate &amp; must remain so for legal purposes.  You can participate in either model or both</a:t>
            </a:r>
            <a:r>
              <a:rPr lang="en-US" sz="2000" dirty="0" smtClean="0">
                <a:solidFill>
                  <a:schemeClr val="bg1"/>
                </a:solidFill>
                <a:effectLst>
                  <a:outerShdw blurRad="38100" dist="38100" dir="2700000" algn="tl">
                    <a:srgbClr val="000000">
                      <a:alpha val="43137"/>
                    </a:srgbClr>
                  </a:outerShdw>
                </a:effectLst>
              </a:rPr>
              <a:t>. </a:t>
            </a:r>
            <a:endParaRPr lang="en-US" sz="2200" dirty="0" smtClean="0">
              <a:solidFill>
                <a:schemeClr val="bg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solidFill>
                  <a:srgbClr val="FFCC00"/>
                </a:solidFill>
              </a:rPr>
              <a:t>Non-Profit Leadership</a:t>
            </a:r>
            <a:endParaRPr lang="en-US" dirty="0">
              <a:solidFill>
                <a:srgbClr val="FFCC00"/>
              </a:solidFill>
            </a:endParaRPr>
          </a:p>
        </p:txBody>
      </p:sp>
      <p:sp>
        <p:nvSpPr>
          <p:cNvPr id="3" name="Content Placeholder 2"/>
          <p:cNvSpPr>
            <a:spLocks noGrp="1"/>
          </p:cNvSpPr>
          <p:nvPr>
            <p:ph idx="1"/>
          </p:nvPr>
        </p:nvSpPr>
        <p:spPr/>
        <p:txBody>
          <a:bodyPr/>
          <a:lstStyle/>
          <a:p>
            <a:pPr>
              <a:buClr>
                <a:schemeClr val="bg1"/>
              </a:buClr>
              <a:buFont typeface="Wingdings" pitchFamily="2" charset="2"/>
              <a:buChar char="q"/>
            </a:pPr>
            <a:r>
              <a:rPr lang="en-US" sz="2200" dirty="0" smtClean="0">
                <a:solidFill>
                  <a:schemeClr val="bg1"/>
                </a:solidFill>
              </a:rPr>
              <a:t>CEO – Mike </a:t>
            </a:r>
            <a:r>
              <a:rPr lang="en-US" sz="2200" dirty="0" err="1" smtClean="0">
                <a:solidFill>
                  <a:schemeClr val="bg1"/>
                </a:solidFill>
              </a:rPr>
              <a:t>Wayman</a:t>
            </a:r>
            <a:r>
              <a:rPr lang="en-US" sz="2200" dirty="0" smtClean="0">
                <a:solidFill>
                  <a:schemeClr val="bg1"/>
                </a:solidFill>
              </a:rPr>
              <a:t> - Background includes 15 years in law enforcement. </a:t>
            </a:r>
          </a:p>
          <a:p>
            <a:pPr>
              <a:buClr>
                <a:schemeClr val="bg1"/>
              </a:buClr>
              <a:buFont typeface="Wingdings" pitchFamily="2" charset="2"/>
              <a:buChar char="q"/>
            </a:pPr>
            <a:r>
              <a:rPr lang="en-US" sz="2200" dirty="0" smtClean="0">
                <a:solidFill>
                  <a:schemeClr val="bg1"/>
                </a:solidFill>
              </a:rPr>
              <a:t>Operations Manager – Don Brokaw </a:t>
            </a:r>
          </a:p>
          <a:p>
            <a:pPr>
              <a:buClr>
                <a:schemeClr val="bg1"/>
              </a:buClr>
              <a:buFont typeface="Wingdings" pitchFamily="2" charset="2"/>
              <a:buChar char="q"/>
            </a:pPr>
            <a:r>
              <a:rPr lang="en-US" sz="2200" dirty="0" smtClean="0">
                <a:solidFill>
                  <a:schemeClr val="bg1"/>
                </a:solidFill>
              </a:rPr>
              <a:t>Business Development – Dan Rish </a:t>
            </a:r>
          </a:p>
          <a:p>
            <a:pPr>
              <a:buClr>
                <a:schemeClr val="bg1"/>
              </a:buClr>
              <a:buFont typeface="Wingdings" pitchFamily="2" charset="2"/>
              <a:buChar char="q"/>
            </a:pPr>
            <a:r>
              <a:rPr lang="en-US" sz="2200" dirty="0" smtClean="0">
                <a:solidFill>
                  <a:schemeClr val="bg1"/>
                </a:solidFill>
              </a:rPr>
              <a:t>Marketing Director – Len Babbitt</a:t>
            </a:r>
          </a:p>
          <a:p>
            <a:pPr>
              <a:buClr>
                <a:schemeClr val="bg1"/>
              </a:buClr>
              <a:buFont typeface="Wingdings" pitchFamily="2" charset="2"/>
              <a:buChar char="q"/>
            </a:pPr>
            <a:r>
              <a:rPr lang="en-US" sz="2200" dirty="0" smtClean="0">
                <a:solidFill>
                  <a:schemeClr val="bg1"/>
                </a:solidFill>
              </a:rPr>
              <a:t>Chapter Support:</a:t>
            </a:r>
          </a:p>
          <a:p>
            <a:pPr lvl="1">
              <a:buClr>
                <a:schemeClr val="bg1"/>
              </a:buClr>
              <a:buFont typeface="Wingdings" pitchFamily="2" charset="2"/>
              <a:buChar char="Ø"/>
            </a:pPr>
            <a:r>
              <a:rPr lang="en-US" sz="2200" dirty="0" smtClean="0">
                <a:solidFill>
                  <a:schemeClr val="bg1"/>
                </a:solidFill>
              </a:rPr>
              <a:t>David Grider: Team Leader</a:t>
            </a:r>
          </a:p>
          <a:p>
            <a:pPr lvl="1">
              <a:buClr>
                <a:schemeClr val="bg1"/>
              </a:buClr>
              <a:buFont typeface="Wingdings" pitchFamily="2" charset="2"/>
              <a:buChar char="Ø"/>
            </a:pPr>
            <a:r>
              <a:rPr lang="en-US" sz="2200" dirty="0" smtClean="0">
                <a:solidFill>
                  <a:schemeClr val="bg1"/>
                </a:solidFill>
              </a:rPr>
              <a:t>Brian Fulkerson: Team Operations Manager</a:t>
            </a:r>
          </a:p>
          <a:p>
            <a:pPr lvl="1">
              <a:buClr>
                <a:schemeClr val="bg1"/>
              </a:buClr>
              <a:buFont typeface="Wingdings" pitchFamily="2" charset="2"/>
              <a:buChar char="Ø"/>
            </a:pPr>
            <a:r>
              <a:rPr lang="en-US" sz="2200" dirty="0" smtClean="0">
                <a:solidFill>
                  <a:schemeClr val="bg1"/>
                </a:solidFill>
              </a:rPr>
              <a:t>Dave Hershman: Training and Support</a:t>
            </a:r>
          </a:p>
          <a:p>
            <a:pPr>
              <a:buClr>
                <a:schemeClr val="bg1"/>
              </a:buClr>
              <a:buFont typeface="Wingdings" pitchFamily="2" charset="2"/>
              <a:buChar char="q"/>
            </a:pPr>
            <a:r>
              <a:rPr lang="en-US" sz="2200" dirty="0" smtClean="0">
                <a:solidFill>
                  <a:schemeClr val="bg1"/>
                </a:solidFill>
              </a:rPr>
              <a:t>Advisory Board: As a national non-profit organization, there will be a high-level advisory board with nationally recognized names that are associated with the organization. </a:t>
            </a:r>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798513"/>
            <a:ext cx="8153400" cy="5601533"/>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2700" dirty="0" smtClean="0">
                <a:solidFill>
                  <a:srgbClr val="FFC000"/>
                </a:solidFill>
              </a:rPr>
              <a:t>Benefits of Becoming a Chapter With </a:t>
            </a:r>
            <a:r>
              <a:rPr lang="en-US" sz="2700" dirty="0">
                <a:solidFill>
                  <a:srgbClr val="FFC000"/>
                </a:solidFill>
              </a:rPr>
              <a:t>FH4A</a:t>
            </a:r>
          </a:p>
          <a:p>
            <a:pPr>
              <a:spcBef>
                <a:spcPts val="600"/>
              </a:spcBef>
              <a:buFont typeface="Wingdings" pitchFamily="2" charset="2"/>
              <a:buChar char="q"/>
            </a:pPr>
            <a:r>
              <a:rPr lang="en-US" sz="2700" dirty="0">
                <a:solidFill>
                  <a:schemeClr val="bg1"/>
                </a:solidFill>
              </a:rPr>
              <a:t> </a:t>
            </a:r>
            <a:r>
              <a:rPr lang="en-US" sz="2200" dirty="0" smtClean="0">
                <a:solidFill>
                  <a:schemeClr val="bg1"/>
                </a:solidFill>
              </a:rPr>
              <a:t>Credibility of being a Chapter of a non-profit organization. Non-profits are by virtue of their charters in existence to benefit the public good.  </a:t>
            </a:r>
            <a:r>
              <a:rPr lang="en-US" sz="2200" dirty="0" smtClean="0">
                <a:solidFill>
                  <a:srgbClr val="FFC000"/>
                </a:solidFill>
              </a:rPr>
              <a:t>This is potential leverage with banks as well</a:t>
            </a:r>
            <a:r>
              <a:rPr lang="en-US" sz="2200" dirty="0" smtClean="0">
                <a:solidFill>
                  <a:schemeClr val="bg1"/>
                </a:solidFill>
              </a:rPr>
              <a:t>. </a:t>
            </a:r>
          </a:p>
          <a:p>
            <a:pPr>
              <a:spcBef>
                <a:spcPts val="600"/>
              </a:spcBef>
              <a:buFont typeface="Wingdings" pitchFamily="2" charset="2"/>
              <a:buChar char="q"/>
            </a:pPr>
            <a:r>
              <a:rPr lang="en-US" sz="2200" dirty="0" smtClean="0">
                <a:solidFill>
                  <a:schemeClr val="bg1"/>
                </a:solidFill>
              </a:rPr>
              <a:t> Immediate FREE Halt Sale for Clients</a:t>
            </a:r>
          </a:p>
          <a:p>
            <a:pPr>
              <a:spcBef>
                <a:spcPts val="600"/>
              </a:spcBef>
              <a:buFont typeface="Wingdings" pitchFamily="2" charset="2"/>
              <a:buChar char="q"/>
            </a:pPr>
            <a:r>
              <a:rPr lang="en-US" sz="2200" dirty="0" smtClean="0">
                <a:solidFill>
                  <a:schemeClr val="bg1"/>
                </a:solidFill>
              </a:rPr>
              <a:t> Affordable $495 sign-up and $199 monthly membership fees for members—this includes the loan modification</a:t>
            </a:r>
          </a:p>
          <a:p>
            <a:pPr>
              <a:spcBef>
                <a:spcPts val="600"/>
              </a:spcBef>
              <a:buFont typeface="Wingdings" pitchFamily="2" charset="2"/>
              <a:buChar char="q"/>
            </a:pPr>
            <a:r>
              <a:rPr lang="en-US" sz="2200" dirty="0" smtClean="0">
                <a:solidFill>
                  <a:schemeClr val="bg1"/>
                </a:solidFill>
              </a:rPr>
              <a:t> Membership fees are tax deductible</a:t>
            </a:r>
          </a:p>
          <a:p>
            <a:pPr>
              <a:spcBef>
                <a:spcPts val="600"/>
              </a:spcBef>
              <a:buFont typeface="Wingdings" pitchFamily="2" charset="2"/>
              <a:buChar char="q"/>
            </a:pPr>
            <a:r>
              <a:rPr lang="en-US" sz="2200" dirty="0" smtClean="0">
                <a:solidFill>
                  <a:schemeClr val="bg1"/>
                </a:solidFill>
              </a:rPr>
              <a:t> Membership includes a large variety of important and beneficial services</a:t>
            </a:r>
          </a:p>
          <a:p>
            <a:pPr>
              <a:spcBef>
                <a:spcPts val="600"/>
              </a:spcBef>
              <a:buFont typeface="Wingdings" pitchFamily="2" charset="2"/>
              <a:buChar char="q"/>
            </a:pPr>
            <a:r>
              <a:rPr lang="en-US" sz="2200" dirty="0" smtClean="0">
                <a:solidFill>
                  <a:schemeClr val="bg1"/>
                </a:solidFill>
              </a:rPr>
              <a:t> Chapters can earn multiple streams of income which may continue after the modification is delivered</a:t>
            </a:r>
          </a:p>
          <a:p>
            <a:pPr>
              <a:spcBef>
                <a:spcPts val="600"/>
              </a:spcBef>
              <a:buFont typeface="Wingdings" pitchFamily="2" charset="2"/>
              <a:buChar char="q"/>
            </a:pPr>
            <a:r>
              <a:rPr lang="en-US" sz="2200" dirty="0" smtClean="0">
                <a:solidFill>
                  <a:schemeClr val="bg1"/>
                </a:solidFill>
              </a:rPr>
              <a:t>No processing paperwork by Chapters—</a:t>
            </a:r>
            <a:r>
              <a:rPr lang="en-US" sz="2200" dirty="0" err="1" smtClean="0">
                <a:solidFill>
                  <a:schemeClr val="bg1"/>
                </a:solidFill>
              </a:rPr>
              <a:t>FH4A</a:t>
            </a:r>
            <a:r>
              <a:rPr lang="en-US" sz="2200" dirty="0" smtClean="0">
                <a:solidFill>
                  <a:schemeClr val="bg1"/>
                </a:solidFill>
              </a:rPr>
              <a:t> does it all</a:t>
            </a:r>
          </a:p>
          <a:p>
            <a:pPr>
              <a:spcBef>
                <a:spcPts val="600"/>
              </a:spcBef>
              <a:buFont typeface="Wingdings" pitchFamily="2" charset="2"/>
              <a:buChar char="q"/>
            </a:pPr>
            <a:r>
              <a:rPr lang="en-US" sz="2200" dirty="0" smtClean="0">
                <a:solidFill>
                  <a:schemeClr val="bg1"/>
                </a:solidFill>
              </a:rPr>
              <a:t> 24/7 online Client tracking software and replicated websites</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798513"/>
            <a:ext cx="8153400" cy="5493812"/>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3200" b="1" i="1" dirty="0" smtClean="0">
                <a:solidFill>
                  <a:srgbClr val="FFC000"/>
                </a:solidFill>
              </a:rPr>
              <a:t>FH4A is not a loan </a:t>
            </a:r>
            <a:r>
              <a:rPr lang="en-US" sz="3200" b="1" i="1" dirty="0" smtClean="0">
                <a:solidFill>
                  <a:srgbClr val="FFC000"/>
                </a:solidFill>
              </a:rPr>
              <a:t>m</a:t>
            </a:r>
            <a:r>
              <a:rPr lang="en-US" sz="3200" b="1" i="1" dirty="0" smtClean="0">
                <a:solidFill>
                  <a:srgbClr val="FFC000"/>
                </a:solidFill>
              </a:rPr>
              <a:t>od </a:t>
            </a:r>
            <a:r>
              <a:rPr lang="en-US" sz="3200" b="1" i="1" dirty="0" smtClean="0">
                <a:solidFill>
                  <a:srgbClr val="FFC000"/>
                </a:solidFill>
              </a:rPr>
              <a:t>c</a:t>
            </a:r>
            <a:r>
              <a:rPr lang="en-US" sz="3200" b="1" i="1" dirty="0" smtClean="0">
                <a:solidFill>
                  <a:srgbClr val="FFC000"/>
                </a:solidFill>
              </a:rPr>
              <a:t>ompany</a:t>
            </a:r>
            <a:endParaRPr lang="en-US" sz="3200" b="1" i="1" dirty="0">
              <a:solidFill>
                <a:srgbClr val="FFC000"/>
              </a:solidFill>
            </a:endParaRPr>
          </a:p>
          <a:p>
            <a:pPr>
              <a:spcBef>
                <a:spcPts val="600"/>
              </a:spcBef>
              <a:buFont typeface="Wingdings" pitchFamily="2" charset="2"/>
              <a:buChar char="q"/>
            </a:pPr>
            <a:r>
              <a:rPr lang="en-US" sz="2700" dirty="0" smtClean="0">
                <a:solidFill>
                  <a:schemeClr val="bg1"/>
                </a:solidFill>
              </a:rPr>
              <a:t> A non profit organization</a:t>
            </a:r>
          </a:p>
          <a:p>
            <a:pPr>
              <a:spcBef>
                <a:spcPts val="600"/>
              </a:spcBef>
              <a:buFont typeface="Wingdings" pitchFamily="2" charset="2"/>
              <a:buChar char="q"/>
            </a:pPr>
            <a:r>
              <a:rPr lang="en-US" sz="2700" dirty="0" smtClean="0">
                <a:solidFill>
                  <a:schemeClr val="bg1"/>
                </a:solidFill>
              </a:rPr>
              <a:t> </a:t>
            </a:r>
            <a:r>
              <a:rPr lang="en-US" sz="2700" dirty="0" smtClean="0">
                <a:solidFill>
                  <a:schemeClr val="bg1"/>
                </a:solidFill>
              </a:rPr>
              <a:t>FH4A will provide a series of services to  members as part of membership. These services are designed to attack the issues Americans face. </a:t>
            </a:r>
          </a:p>
          <a:p>
            <a:pPr lvl="1">
              <a:spcBef>
                <a:spcPts val="600"/>
              </a:spcBef>
              <a:buFont typeface="Wingdings" pitchFamily="2" charset="2"/>
              <a:buChar char="q"/>
            </a:pPr>
            <a:r>
              <a:rPr lang="en-US" sz="2200" dirty="0" smtClean="0">
                <a:solidFill>
                  <a:schemeClr val="bg1"/>
                </a:solidFill>
              </a:rPr>
              <a:t>Loan modification (one provided </a:t>
            </a:r>
            <a:r>
              <a:rPr lang="en-US" sz="2200" dirty="0" smtClean="0">
                <a:solidFill>
                  <a:schemeClr val="bg1"/>
                </a:solidFill>
              </a:rPr>
              <a:t>for the primary residence as part of membership). </a:t>
            </a:r>
          </a:p>
          <a:p>
            <a:pPr lvl="1">
              <a:spcBef>
                <a:spcPts val="600"/>
              </a:spcBef>
              <a:buFont typeface="Wingdings" pitchFamily="2" charset="2"/>
              <a:buChar char="q"/>
            </a:pPr>
            <a:r>
              <a:rPr lang="en-US" sz="2200" dirty="0" smtClean="0">
                <a:solidFill>
                  <a:schemeClr val="bg1"/>
                </a:solidFill>
              </a:rPr>
              <a:t>Debt settlement services</a:t>
            </a:r>
          </a:p>
          <a:p>
            <a:pPr lvl="1">
              <a:spcBef>
                <a:spcPts val="600"/>
              </a:spcBef>
              <a:buFont typeface="Wingdings" pitchFamily="2" charset="2"/>
              <a:buChar char="q"/>
            </a:pPr>
            <a:r>
              <a:rPr lang="en-US" sz="2200" dirty="0" smtClean="0">
                <a:solidFill>
                  <a:schemeClr val="bg1"/>
                </a:solidFill>
              </a:rPr>
              <a:t>Credit improvement services</a:t>
            </a:r>
          </a:p>
          <a:p>
            <a:pPr lvl="1">
              <a:spcBef>
                <a:spcPts val="600"/>
              </a:spcBef>
              <a:buFont typeface="Wingdings" pitchFamily="2" charset="2"/>
              <a:buChar char="q"/>
            </a:pPr>
            <a:r>
              <a:rPr lang="en-US" sz="2200" dirty="0" smtClean="0">
                <a:solidFill>
                  <a:schemeClr val="bg1"/>
                </a:solidFill>
              </a:rPr>
              <a:t>Short sale/leaseback </a:t>
            </a:r>
            <a:r>
              <a:rPr lang="en-US" sz="2200" dirty="0" smtClean="0">
                <a:solidFill>
                  <a:schemeClr val="bg1"/>
                </a:solidFill>
              </a:rPr>
              <a:t>programs and more (see later slide)</a:t>
            </a:r>
            <a:endParaRPr lang="en-US" sz="2200" dirty="0" smtClean="0">
              <a:solidFill>
                <a:schemeClr val="bg1"/>
              </a:solidFill>
            </a:endParaRPr>
          </a:p>
          <a:p>
            <a:pPr>
              <a:spcBef>
                <a:spcPts val="600"/>
              </a:spcBef>
              <a:buFont typeface="Wingdings" pitchFamily="2" charset="2"/>
              <a:buChar char="q"/>
            </a:pPr>
            <a:r>
              <a:rPr lang="en-US" sz="2200" dirty="0" smtClean="0">
                <a:solidFill>
                  <a:schemeClr val="bg1"/>
                </a:solidFill>
              </a:rPr>
              <a:t> </a:t>
            </a:r>
            <a:r>
              <a:rPr lang="en-US" sz="2200" dirty="0" smtClean="0">
                <a:solidFill>
                  <a:schemeClr val="bg1"/>
                </a:solidFill>
              </a:rPr>
              <a:t>Service providers are selected on the basis of being national in scope, compliant in their area of service, have a minimum of five years of service and a track record of producing results. </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FH4A HALT SALE"/>
          <p:cNvPicPr>
            <a:picLocks noChangeAspect="1" noChangeArrowheads="1"/>
          </p:cNvPicPr>
          <p:nvPr/>
        </p:nvPicPr>
        <p:blipFill>
          <a:blip r:embed="rId2"/>
          <a:srcRect/>
          <a:stretch>
            <a:fillRect/>
          </a:stretch>
        </p:blipFill>
        <p:spPr bwMode="auto">
          <a:xfrm>
            <a:off x="2168525" y="692150"/>
            <a:ext cx="4765675" cy="6165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533400" y="850900"/>
            <a:ext cx="8077200" cy="6347892"/>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2700" dirty="0" smtClean="0">
                <a:solidFill>
                  <a:srgbClr val="FFC000"/>
                </a:solidFill>
              </a:rPr>
              <a:t>Free “Halt Sale” Service</a:t>
            </a:r>
            <a:endParaRPr lang="en-US" sz="2700" dirty="0">
              <a:solidFill>
                <a:srgbClr val="FFC000"/>
              </a:solidFill>
            </a:endParaRPr>
          </a:p>
          <a:p>
            <a:pPr>
              <a:spcBef>
                <a:spcPts val="600"/>
              </a:spcBef>
              <a:buFont typeface="Wingdings" pitchFamily="2" charset="2"/>
              <a:buChar char="q"/>
            </a:pPr>
            <a:r>
              <a:rPr lang="en-US" sz="2300" dirty="0" smtClean="0">
                <a:solidFill>
                  <a:schemeClr val="bg1"/>
                </a:solidFill>
              </a:rPr>
              <a:t>Now you can deliver a free service needed by any homeowner who is in trouble.  </a:t>
            </a:r>
            <a:endParaRPr lang="en-US" sz="2300" dirty="0" smtClean="0">
              <a:solidFill>
                <a:schemeClr val="bg1"/>
              </a:solidFill>
            </a:endParaRPr>
          </a:p>
          <a:p>
            <a:pPr>
              <a:spcBef>
                <a:spcPts val="600"/>
              </a:spcBef>
              <a:buFont typeface="Wingdings" pitchFamily="2" charset="2"/>
              <a:buChar char="q"/>
            </a:pPr>
            <a:r>
              <a:rPr lang="en-US" sz="2300" dirty="0" smtClean="0">
                <a:solidFill>
                  <a:schemeClr val="bg1"/>
                </a:solidFill>
              </a:rPr>
              <a:t>This service is delivered only for prospective clients of FH4A Chapters for their primary residences. </a:t>
            </a:r>
            <a:endParaRPr lang="en-US" sz="2300" dirty="0" smtClean="0">
              <a:solidFill>
                <a:schemeClr val="bg1"/>
              </a:solidFill>
            </a:endParaRPr>
          </a:p>
          <a:p>
            <a:pPr>
              <a:spcBef>
                <a:spcPts val="600"/>
              </a:spcBef>
              <a:buFont typeface="Wingdings" pitchFamily="2" charset="2"/>
              <a:buChar char="q"/>
            </a:pPr>
            <a:r>
              <a:rPr lang="en-US" sz="2300" dirty="0" smtClean="0">
                <a:solidFill>
                  <a:schemeClr val="bg1"/>
                </a:solidFill>
              </a:rPr>
              <a:t>All you need to do is get the form filled </a:t>
            </a:r>
            <a:r>
              <a:rPr lang="en-US" sz="2300" dirty="0" smtClean="0">
                <a:solidFill>
                  <a:schemeClr val="bg1"/>
                </a:solidFill>
              </a:rPr>
              <a:t>out.</a:t>
            </a:r>
            <a:endParaRPr lang="en-US" sz="2300" dirty="0">
              <a:solidFill>
                <a:schemeClr val="bg1"/>
              </a:solidFill>
            </a:endParaRPr>
          </a:p>
          <a:p>
            <a:pPr>
              <a:spcBef>
                <a:spcPts val="600"/>
              </a:spcBef>
              <a:buFont typeface="Wingdings" pitchFamily="2" charset="2"/>
              <a:buChar char="q"/>
            </a:pPr>
            <a:r>
              <a:rPr lang="en-US" sz="2300" dirty="0" smtClean="0">
                <a:solidFill>
                  <a:schemeClr val="bg1"/>
                </a:solidFill>
              </a:rPr>
              <a:t>FH4A immediately </a:t>
            </a:r>
            <a:r>
              <a:rPr lang="en-US" sz="2300" dirty="0" smtClean="0">
                <a:solidFill>
                  <a:schemeClr val="bg1"/>
                </a:solidFill>
              </a:rPr>
              <a:t>contacts </a:t>
            </a:r>
            <a:r>
              <a:rPr lang="en-US" sz="2300" dirty="0" smtClean="0">
                <a:solidFill>
                  <a:schemeClr val="bg1"/>
                </a:solidFill>
              </a:rPr>
              <a:t>Client, reviews info. </a:t>
            </a:r>
            <a:r>
              <a:rPr lang="en-US" sz="2300" dirty="0">
                <a:solidFill>
                  <a:schemeClr val="bg1"/>
                </a:solidFill>
              </a:rPr>
              <a:t>w/Client and sets up 3-way call w/Lender to stop the sale</a:t>
            </a:r>
          </a:p>
          <a:p>
            <a:pPr>
              <a:spcBef>
                <a:spcPts val="600"/>
              </a:spcBef>
              <a:buFont typeface="Wingdings" pitchFamily="2" charset="2"/>
              <a:buChar char="q"/>
            </a:pPr>
            <a:r>
              <a:rPr lang="en-US" sz="2300" dirty="0">
                <a:solidFill>
                  <a:schemeClr val="bg1"/>
                </a:solidFill>
              </a:rPr>
              <a:t> </a:t>
            </a:r>
            <a:r>
              <a:rPr lang="en-US" sz="2300" dirty="0" err="1">
                <a:solidFill>
                  <a:schemeClr val="bg1"/>
                </a:solidFill>
              </a:rPr>
              <a:t>Mitigator</a:t>
            </a:r>
            <a:r>
              <a:rPr lang="en-US" sz="2300" dirty="0">
                <a:solidFill>
                  <a:schemeClr val="bg1"/>
                </a:solidFill>
              </a:rPr>
              <a:t> stops sale </a:t>
            </a:r>
            <a:r>
              <a:rPr lang="en-US" sz="2300" dirty="0" smtClean="0">
                <a:solidFill>
                  <a:schemeClr val="bg1"/>
                </a:solidFill>
              </a:rPr>
              <a:t>with Lender </a:t>
            </a:r>
            <a:r>
              <a:rPr lang="en-US" sz="2300" dirty="0">
                <a:solidFill>
                  <a:schemeClr val="bg1"/>
                </a:solidFill>
              </a:rPr>
              <a:t>and gets </a:t>
            </a:r>
            <a:r>
              <a:rPr lang="en-US" sz="2300" dirty="0" smtClean="0">
                <a:solidFill>
                  <a:schemeClr val="bg1"/>
                </a:solidFill>
              </a:rPr>
              <a:t>confirmation</a:t>
            </a:r>
          </a:p>
          <a:p>
            <a:pPr>
              <a:spcBef>
                <a:spcPts val="600"/>
              </a:spcBef>
              <a:buFont typeface="Wingdings" pitchFamily="2" charset="2"/>
              <a:buChar char="q"/>
            </a:pPr>
            <a:r>
              <a:rPr lang="en-US" sz="2300" dirty="0" smtClean="0">
                <a:solidFill>
                  <a:schemeClr val="bg1"/>
                </a:solidFill>
              </a:rPr>
              <a:t>Client is instructed to confirm stop sale with Lender and to contact </a:t>
            </a:r>
            <a:r>
              <a:rPr lang="en-US" sz="2300" dirty="0" err="1" smtClean="0">
                <a:solidFill>
                  <a:schemeClr val="bg1"/>
                </a:solidFill>
              </a:rPr>
              <a:t>Mitigator</a:t>
            </a:r>
            <a:r>
              <a:rPr lang="en-US" sz="2300" dirty="0" smtClean="0">
                <a:solidFill>
                  <a:schemeClr val="bg1"/>
                </a:solidFill>
              </a:rPr>
              <a:t> with confirmation receipt</a:t>
            </a:r>
          </a:p>
          <a:p>
            <a:pPr>
              <a:spcBef>
                <a:spcPts val="600"/>
              </a:spcBef>
              <a:buFont typeface="Wingdings" pitchFamily="2" charset="2"/>
              <a:buChar char="q"/>
            </a:pPr>
            <a:r>
              <a:rPr lang="en-US" sz="2300" dirty="0" smtClean="0">
                <a:solidFill>
                  <a:schemeClr val="bg1"/>
                </a:solidFill>
              </a:rPr>
              <a:t> CSR Mgr. returns the Halt Sale form to </a:t>
            </a:r>
            <a:r>
              <a:rPr lang="en-US" sz="2300" dirty="0" smtClean="0">
                <a:solidFill>
                  <a:schemeClr val="bg1"/>
                </a:solidFill>
              </a:rPr>
              <a:t>the </a:t>
            </a:r>
            <a:r>
              <a:rPr lang="en-US" sz="2300" dirty="0" smtClean="0">
                <a:solidFill>
                  <a:schemeClr val="bg1"/>
                </a:solidFill>
              </a:rPr>
              <a:t>Chapter</a:t>
            </a:r>
          </a:p>
          <a:p>
            <a:pPr>
              <a:spcBef>
                <a:spcPts val="600"/>
              </a:spcBef>
              <a:buFont typeface="Wingdings" pitchFamily="2" charset="2"/>
              <a:buChar char="q"/>
            </a:pPr>
            <a:r>
              <a:rPr lang="en-US" sz="2300" dirty="0" smtClean="0">
                <a:solidFill>
                  <a:schemeClr val="bg1"/>
                </a:solidFill>
              </a:rPr>
              <a:t> Chapter then contacts Client to present the benefits of membership with </a:t>
            </a:r>
            <a:r>
              <a:rPr lang="en-US" sz="2300" dirty="0" err="1" smtClean="0">
                <a:solidFill>
                  <a:schemeClr val="bg1"/>
                </a:solidFill>
              </a:rPr>
              <a:t>FH4A</a:t>
            </a:r>
            <a:endParaRPr lang="en-US" sz="2300" dirty="0" smtClean="0">
              <a:solidFill>
                <a:schemeClr val="bg1"/>
              </a:solidFill>
            </a:endParaRPr>
          </a:p>
          <a:p>
            <a:pPr>
              <a:spcBef>
                <a:spcPct val="50000"/>
              </a:spcBef>
              <a:buFont typeface="Wingdings" pitchFamily="2" charset="2"/>
              <a:buChar char="q"/>
            </a:pP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Pages from FH4A MEMBERSHIP AGREEMENT v"/>
          <p:cNvPicPr>
            <a:picLocks noChangeAspect="1" noChangeArrowheads="1"/>
          </p:cNvPicPr>
          <p:nvPr/>
        </p:nvPicPr>
        <p:blipFill>
          <a:blip r:embed="rId2"/>
          <a:srcRect/>
          <a:stretch>
            <a:fillRect/>
          </a:stretch>
        </p:blipFill>
        <p:spPr bwMode="auto">
          <a:xfrm>
            <a:off x="2209800" y="692150"/>
            <a:ext cx="4765675" cy="61658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81000" y="798513"/>
            <a:ext cx="8382000" cy="5893921"/>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2700" dirty="0" smtClean="0">
                <a:solidFill>
                  <a:srgbClr val="FFC000"/>
                </a:solidFill>
              </a:rPr>
              <a:t>Membership Procedures</a:t>
            </a:r>
            <a:endParaRPr lang="en-US" sz="2700" dirty="0">
              <a:solidFill>
                <a:srgbClr val="FFC000"/>
              </a:solidFill>
            </a:endParaRPr>
          </a:p>
          <a:p>
            <a:pPr>
              <a:spcBef>
                <a:spcPts val="600"/>
              </a:spcBef>
              <a:buFont typeface="Wingdings" pitchFamily="2" charset="2"/>
              <a:buChar char="q"/>
            </a:pPr>
            <a:r>
              <a:rPr lang="en-US" sz="2700" dirty="0">
                <a:solidFill>
                  <a:schemeClr val="bg1"/>
                </a:solidFill>
              </a:rPr>
              <a:t> </a:t>
            </a:r>
            <a:r>
              <a:rPr lang="en-US" sz="2400" dirty="0">
                <a:solidFill>
                  <a:schemeClr val="bg1"/>
                </a:solidFill>
              </a:rPr>
              <a:t>Membership application is delivered to CSR Mgr.</a:t>
            </a:r>
          </a:p>
          <a:p>
            <a:pPr>
              <a:spcBef>
                <a:spcPts val="600"/>
              </a:spcBef>
              <a:buFont typeface="Wingdings" pitchFamily="2" charset="2"/>
              <a:buChar char="q"/>
            </a:pPr>
            <a:r>
              <a:rPr lang="en-US" sz="2400" dirty="0">
                <a:solidFill>
                  <a:schemeClr val="bg1"/>
                </a:solidFill>
              </a:rPr>
              <a:t> CSR Mgr. sends email confirmation of receipt to Chapter</a:t>
            </a:r>
          </a:p>
          <a:p>
            <a:pPr>
              <a:spcBef>
                <a:spcPts val="600"/>
              </a:spcBef>
              <a:buFont typeface="Wingdings" pitchFamily="2" charset="2"/>
              <a:buChar char="q"/>
            </a:pPr>
            <a:r>
              <a:rPr lang="en-US" sz="2400" dirty="0">
                <a:solidFill>
                  <a:schemeClr val="bg1"/>
                </a:solidFill>
              </a:rPr>
              <a:t> CSR Mgr. delivers application to accounting</a:t>
            </a:r>
          </a:p>
          <a:p>
            <a:pPr>
              <a:spcBef>
                <a:spcPts val="600"/>
              </a:spcBef>
              <a:buFont typeface="Wingdings" pitchFamily="2" charset="2"/>
              <a:buChar char="q"/>
            </a:pPr>
            <a:r>
              <a:rPr lang="en-US" sz="2400" dirty="0">
                <a:solidFill>
                  <a:schemeClr val="bg1"/>
                </a:solidFill>
              </a:rPr>
              <a:t> Accounting processes payment, enters Client’s info into tracking software, and prepares the file for intake</a:t>
            </a:r>
          </a:p>
          <a:p>
            <a:pPr>
              <a:spcBef>
                <a:spcPts val="600"/>
              </a:spcBef>
              <a:buFont typeface="Wingdings" pitchFamily="2" charset="2"/>
              <a:buChar char="q"/>
            </a:pPr>
            <a:r>
              <a:rPr lang="en-US" sz="2400" dirty="0">
                <a:solidFill>
                  <a:schemeClr val="bg1"/>
                </a:solidFill>
              </a:rPr>
              <a:t> File is received by Intake Mgr. who then assigns the file to an intake specialist</a:t>
            </a:r>
          </a:p>
          <a:p>
            <a:pPr>
              <a:spcBef>
                <a:spcPts val="600"/>
              </a:spcBef>
              <a:buFont typeface="Wingdings" pitchFamily="2" charset="2"/>
              <a:buChar char="q"/>
            </a:pPr>
            <a:r>
              <a:rPr lang="en-US" sz="2400" dirty="0">
                <a:solidFill>
                  <a:schemeClr val="bg1"/>
                </a:solidFill>
              </a:rPr>
              <a:t> The intake specialist contacts the Client and delivers the Document Request forms via email or fax</a:t>
            </a:r>
          </a:p>
          <a:p>
            <a:pPr>
              <a:spcBef>
                <a:spcPts val="600"/>
              </a:spcBef>
              <a:buFont typeface="Wingdings" pitchFamily="2" charset="2"/>
              <a:buChar char="q"/>
            </a:pPr>
            <a:r>
              <a:rPr lang="en-US" sz="2400" dirty="0">
                <a:solidFill>
                  <a:schemeClr val="bg1"/>
                </a:solidFill>
              </a:rPr>
              <a:t> Normal processing then </a:t>
            </a:r>
            <a:r>
              <a:rPr lang="en-US" sz="2400" dirty="0" smtClean="0">
                <a:solidFill>
                  <a:schemeClr val="bg1"/>
                </a:solidFill>
              </a:rPr>
              <a:t>begins– no documents need to be procured by Chapter. Still make sure you are prequalifying—which means they need to have a hardship and can afford the reduced payment.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ONTRIBUTION FORM v"/>
          <p:cNvPicPr>
            <a:picLocks noGrp="1" noChangeAspect="1" noChangeArrowheads="1"/>
          </p:cNvPicPr>
          <p:nvPr>
            <p:ph sz="half" idx="4294967295"/>
          </p:nvPr>
        </p:nvPicPr>
        <p:blipFill>
          <a:blip r:embed="rId2"/>
          <a:srcRect/>
          <a:stretch>
            <a:fillRect/>
          </a:stretch>
        </p:blipFill>
        <p:spPr>
          <a:xfrm>
            <a:off x="2286000" y="731838"/>
            <a:ext cx="4733925" cy="6126162"/>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79581" r="-555" b="40628"/>
          <a:stretch>
            <a:fillRect/>
          </a:stretch>
        </p:blipFill>
        <p:spPr bwMode="auto">
          <a:xfrm>
            <a:off x="4876800" y="914400"/>
            <a:ext cx="2886075" cy="5105400"/>
          </a:xfrm>
          <a:prstGeom prst="rect">
            <a:avLst/>
          </a:prstGeom>
          <a:noFill/>
          <a:ln w="9525">
            <a:noFill/>
            <a:miter lim="800000"/>
            <a:headEnd/>
            <a:tailEnd/>
          </a:ln>
        </p:spPr>
      </p:pic>
      <p:sp>
        <p:nvSpPr>
          <p:cNvPr id="11267" name="Rectangle 3"/>
          <p:cNvSpPr>
            <a:spLocks noChangeArrowheads="1"/>
          </p:cNvSpPr>
          <p:nvPr/>
        </p:nvSpPr>
        <p:spPr bwMode="auto">
          <a:xfrm>
            <a:off x="304800" y="838200"/>
            <a:ext cx="4343400" cy="838200"/>
          </a:xfrm>
          <a:prstGeom prst="rect">
            <a:avLst/>
          </a:prstGeom>
          <a:noFill/>
          <a:ln w="9525">
            <a:noFill/>
            <a:miter lim="800000"/>
            <a:headEnd/>
            <a:tailEnd/>
          </a:ln>
        </p:spPr>
        <p:txBody>
          <a:bodyPr anchor="ctr"/>
          <a:lstStyle/>
          <a:p>
            <a:pPr eaLnBrk="0" hangingPunct="0"/>
            <a:r>
              <a:rPr lang="en-US" sz="2700" dirty="0">
                <a:solidFill>
                  <a:schemeClr val="bg1"/>
                </a:solidFill>
                <a:latin typeface="Franklin Gothic Medium" pitchFamily="34" charset="0"/>
              </a:rPr>
              <a:t>Minimize Control Panel</a:t>
            </a:r>
          </a:p>
        </p:txBody>
      </p:sp>
      <p:sp>
        <p:nvSpPr>
          <p:cNvPr id="11268" name="AutoShape 4"/>
          <p:cNvSpPr>
            <a:spLocks noChangeArrowheads="1"/>
          </p:cNvSpPr>
          <p:nvPr/>
        </p:nvSpPr>
        <p:spPr bwMode="auto">
          <a:xfrm>
            <a:off x="228600" y="4953000"/>
            <a:ext cx="4275138" cy="1143000"/>
          </a:xfrm>
          <a:prstGeom prst="roundRect">
            <a:avLst>
              <a:gd name="adj" fmla="val 50000"/>
            </a:avLst>
          </a:prstGeom>
          <a:noFill/>
          <a:ln w="9525">
            <a:noFill/>
            <a:round/>
            <a:headEnd/>
            <a:tailEnd/>
          </a:ln>
        </p:spPr>
        <p:txBody>
          <a:bodyPr anchor="ctr"/>
          <a:lstStyle/>
          <a:p>
            <a:pPr eaLnBrk="0" hangingPunct="0"/>
            <a:r>
              <a:rPr lang="en-US" sz="2800" dirty="0">
                <a:solidFill>
                  <a:schemeClr val="bg1"/>
                </a:solidFill>
                <a:latin typeface="Franklin Gothic Medium" pitchFamily="34" charset="0"/>
              </a:rPr>
              <a:t>How to ask a question</a:t>
            </a:r>
          </a:p>
        </p:txBody>
      </p:sp>
      <p:sp>
        <p:nvSpPr>
          <p:cNvPr id="11269" name="Line 6"/>
          <p:cNvSpPr>
            <a:spLocks noChangeShapeType="1"/>
          </p:cNvSpPr>
          <p:nvPr/>
        </p:nvSpPr>
        <p:spPr bwMode="auto">
          <a:xfrm>
            <a:off x="4038600" y="5562600"/>
            <a:ext cx="1143000" cy="0"/>
          </a:xfrm>
          <a:prstGeom prst="line">
            <a:avLst/>
          </a:prstGeom>
          <a:noFill/>
          <a:ln w="76200">
            <a:solidFill>
              <a:srgbClr val="FF0000"/>
            </a:solidFill>
            <a:miter lim="800000"/>
            <a:headEnd/>
            <a:tailEnd type="triangle" w="med" len="med"/>
          </a:ln>
        </p:spPr>
        <p:txBody>
          <a:bodyPr/>
          <a:lstStyle/>
          <a:p>
            <a:endParaRPr lang="en-US"/>
          </a:p>
        </p:txBody>
      </p:sp>
      <p:sp>
        <p:nvSpPr>
          <p:cNvPr id="11270" name="Line 7"/>
          <p:cNvSpPr>
            <a:spLocks noChangeShapeType="1"/>
          </p:cNvSpPr>
          <p:nvPr/>
        </p:nvSpPr>
        <p:spPr bwMode="auto">
          <a:xfrm>
            <a:off x="3886200" y="1295400"/>
            <a:ext cx="990600" cy="0"/>
          </a:xfrm>
          <a:prstGeom prst="line">
            <a:avLst/>
          </a:prstGeom>
          <a:noFill/>
          <a:ln w="79375">
            <a:solidFill>
              <a:srgbClr val="FF0000"/>
            </a:solidFill>
            <a:miter lim="800000"/>
            <a:headEnd/>
            <a:tailEnd type="triangle" w="med" len="med"/>
          </a:ln>
        </p:spPr>
        <p:txBody>
          <a:bodyPr/>
          <a:lstStyle/>
          <a:p>
            <a:endParaRPr lang="en-US"/>
          </a:p>
        </p:txBody>
      </p:sp>
      <p:sp>
        <p:nvSpPr>
          <p:cNvPr id="11271" name="Rectangle 8"/>
          <p:cNvSpPr>
            <a:spLocks noChangeArrowheads="1"/>
          </p:cNvSpPr>
          <p:nvPr/>
        </p:nvSpPr>
        <p:spPr bwMode="auto">
          <a:xfrm>
            <a:off x="381000" y="6019800"/>
            <a:ext cx="8763000" cy="400110"/>
          </a:xfrm>
          <a:prstGeom prst="rect">
            <a:avLst/>
          </a:prstGeom>
          <a:noFill/>
          <a:ln w="9525" algn="ctr">
            <a:noFill/>
            <a:miter lim="800000"/>
            <a:headEnd/>
            <a:tailEnd/>
          </a:ln>
        </p:spPr>
        <p:txBody>
          <a:bodyPr>
            <a:spAutoFit/>
          </a:bodyPr>
          <a:lstStyle/>
          <a:p>
            <a:pPr algn="ctr"/>
            <a:r>
              <a:rPr lang="en-US" sz="2000" dirty="0">
                <a:solidFill>
                  <a:schemeClr val="bg1"/>
                </a:solidFill>
              </a:rPr>
              <a:t>Call this number </a:t>
            </a:r>
            <a:r>
              <a:rPr lang="en-US" sz="2000" b="1" dirty="0" smtClean="0">
                <a:solidFill>
                  <a:schemeClr val="bg1"/>
                </a:solidFill>
              </a:rPr>
              <a:t>1-702-589-8200</a:t>
            </a:r>
            <a:r>
              <a:rPr lang="en-US" sz="2000" dirty="0" smtClean="0">
                <a:solidFill>
                  <a:schemeClr val="bg1"/>
                </a:solidFill>
              </a:rPr>
              <a:t>   </a:t>
            </a:r>
            <a:r>
              <a:rPr lang="en-US" sz="2000" dirty="0">
                <a:solidFill>
                  <a:schemeClr val="bg1"/>
                </a:solidFill>
              </a:rPr>
              <a:t>723039#   For Audio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838200" y="798513"/>
            <a:ext cx="7391400" cy="5570756"/>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3200" dirty="0" smtClean="0">
                <a:solidFill>
                  <a:srgbClr val="FFC000"/>
                </a:solidFill>
              </a:rPr>
              <a:t>Gift Contribution</a:t>
            </a:r>
            <a:endParaRPr lang="en-US" sz="3200" dirty="0">
              <a:solidFill>
                <a:srgbClr val="FFC000"/>
              </a:solidFill>
            </a:endParaRPr>
          </a:p>
          <a:p>
            <a:pPr>
              <a:spcBef>
                <a:spcPct val="50000"/>
              </a:spcBef>
              <a:buFont typeface="Wingdings" pitchFamily="2" charset="2"/>
              <a:buChar char="q"/>
            </a:pPr>
            <a:r>
              <a:rPr lang="en-US" sz="2700" dirty="0" err="1" smtClean="0">
                <a:solidFill>
                  <a:schemeClr val="bg1"/>
                </a:solidFill>
              </a:rPr>
              <a:t>FH4A</a:t>
            </a:r>
            <a:r>
              <a:rPr lang="en-US" sz="2700" dirty="0" smtClean="0">
                <a:solidFill>
                  <a:schemeClr val="bg1"/>
                </a:solidFill>
              </a:rPr>
              <a:t> Membership can only provide loan modification for primary residence</a:t>
            </a:r>
          </a:p>
          <a:p>
            <a:pPr>
              <a:spcBef>
                <a:spcPct val="50000"/>
              </a:spcBef>
              <a:buFont typeface="Wingdings" pitchFamily="2" charset="2"/>
              <a:buChar char="q"/>
            </a:pPr>
            <a:r>
              <a:rPr lang="en-US" sz="2700" dirty="0" smtClean="0">
                <a:solidFill>
                  <a:schemeClr val="bg1"/>
                </a:solidFill>
              </a:rPr>
              <a:t>Additional properties --or the first property if they only own an investment property--are handled by a ‘gift” from the member to </a:t>
            </a:r>
            <a:r>
              <a:rPr lang="en-US" sz="2700" dirty="0" err="1" smtClean="0">
                <a:solidFill>
                  <a:schemeClr val="bg1"/>
                </a:solidFill>
              </a:rPr>
              <a:t>FH4A</a:t>
            </a:r>
            <a:r>
              <a:rPr lang="en-US" sz="2700" dirty="0" smtClean="0">
                <a:solidFill>
                  <a:schemeClr val="bg1"/>
                </a:solidFill>
              </a:rPr>
              <a:t> </a:t>
            </a:r>
          </a:p>
          <a:p>
            <a:pPr>
              <a:spcBef>
                <a:spcPct val="50000"/>
              </a:spcBef>
              <a:buFont typeface="Wingdings" pitchFamily="2" charset="2"/>
              <a:buChar char="q"/>
            </a:pPr>
            <a:r>
              <a:rPr lang="en-US" sz="2700" dirty="0" smtClean="0">
                <a:solidFill>
                  <a:schemeClr val="bg1"/>
                </a:solidFill>
              </a:rPr>
              <a:t>The amount of the gift is $400 per month for six months. </a:t>
            </a:r>
          </a:p>
          <a:p>
            <a:pPr>
              <a:spcBef>
                <a:spcPct val="50000"/>
              </a:spcBef>
              <a:buFont typeface="Wingdings" pitchFamily="2" charset="2"/>
              <a:buChar char="q"/>
            </a:pPr>
            <a:r>
              <a:rPr lang="en-US" sz="2700" dirty="0" smtClean="0">
                <a:solidFill>
                  <a:schemeClr val="bg1"/>
                </a:solidFill>
              </a:rPr>
              <a:t>Note: They have to be a member, plus pay the cost of the gift—so you would add this to the regular membership fee. </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798513"/>
            <a:ext cx="9144000" cy="507831"/>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r>
              <a:rPr lang="en-US" sz="2700" dirty="0" smtClean="0">
                <a:solidFill>
                  <a:srgbClr val="FFC000"/>
                </a:solidFill>
              </a:rPr>
              <a:t>Services Are The Key To Retention: Housing Assistance</a:t>
            </a:r>
            <a:endParaRPr lang="en-US" sz="2700" dirty="0">
              <a:solidFill>
                <a:schemeClr val="bg1"/>
              </a:solidFill>
            </a:endParaRPr>
          </a:p>
        </p:txBody>
      </p:sp>
      <p:sp>
        <p:nvSpPr>
          <p:cNvPr id="24581" name="Text Box 5"/>
          <p:cNvSpPr txBox="1">
            <a:spLocks noChangeArrowheads="1"/>
          </p:cNvSpPr>
          <p:nvPr/>
        </p:nvSpPr>
        <p:spPr bwMode="auto">
          <a:xfrm>
            <a:off x="4419600" y="762000"/>
            <a:ext cx="4267200" cy="5030788"/>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endParaRPr lang="en-US" sz="2700" dirty="0">
              <a:solidFill>
                <a:schemeClr val="bg1"/>
              </a:solidFill>
            </a:endParaRPr>
          </a:p>
          <a:p>
            <a:pPr>
              <a:spcBef>
                <a:spcPct val="50000"/>
              </a:spcBef>
              <a:buFontTx/>
              <a:buChar char="•"/>
            </a:pPr>
            <a:r>
              <a:rPr lang="en-US" sz="2700" dirty="0">
                <a:solidFill>
                  <a:schemeClr val="bg1"/>
                </a:solidFill>
              </a:rPr>
              <a:t> </a:t>
            </a:r>
            <a:r>
              <a:rPr lang="en-US" sz="2700" dirty="0" smtClean="0">
                <a:solidFill>
                  <a:schemeClr val="bg1"/>
                </a:solidFill>
              </a:rPr>
              <a:t>Short Sale </a:t>
            </a:r>
            <a:r>
              <a:rPr lang="en-US" sz="2700" dirty="0">
                <a:solidFill>
                  <a:schemeClr val="bg1"/>
                </a:solidFill>
              </a:rPr>
              <a:t>negotiations</a:t>
            </a:r>
          </a:p>
          <a:p>
            <a:pPr>
              <a:spcBef>
                <a:spcPct val="50000"/>
              </a:spcBef>
              <a:buFontTx/>
              <a:buChar char="•"/>
            </a:pPr>
            <a:r>
              <a:rPr lang="en-US" sz="2700" dirty="0">
                <a:solidFill>
                  <a:schemeClr val="bg1"/>
                </a:solidFill>
              </a:rPr>
              <a:t> Property tax reduction</a:t>
            </a:r>
          </a:p>
          <a:p>
            <a:pPr>
              <a:spcBef>
                <a:spcPct val="50000"/>
              </a:spcBef>
              <a:buFontTx/>
              <a:buChar char="•"/>
            </a:pPr>
            <a:r>
              <a:rPr lang="en-US" sz="2700" dirty="0">
                <a:solidFill>
                  <a:schemeClr val="bg1"/>
                </a:solidFill>
              </a:rPr>
              <a:t> Renters assistance </a:t>
            </a:r>
          </a:p>
          <a:p>
            <a:pPr>
              <a:spcBef>
                <a:spcPct val="50000"/>
              </a:spcBef>
              <a:buFontTx/>
              <a:buChar char="•"/>
            </a:pPr>
            <a:r>
              <a:rPr lang="en-US" sz="2700" dirty="0">
                <a:solidFill>
                  <a:schemeClr val="bg1"/>
                </a:solidFill>
              </a:rPr>
              <a:t> Fair housing assistance</a:t>
            </a:r>
          </a:p>
          <a:p>
            <a:pPr>
              <a:spcBef>
                <a:spcPct val="50000"/>
              </a:spcBef>
              <a:buFontTx/>
              <a:buChar char="•"/>
            </a:pPr>
            <a:r>
              <a:rPr lang="en-US" sz="2700" dirty="0">
                <a:solidFill>
                  <a:schemeClr val="bg1"/>
                </a:solidFill>
              </a:rPr>
              <a:t> Home equity conversion (Reverse Mortgages)</a:t>
            </a:r>
          </a:p>
          <a:p>
            <a:pPr>
              <a:spcBef>
                <a:spcPct val="50000"/>
              </a:spcBef>
              <a:buFontTx/>
              <a:buChar char="•"/>
            </a:pPr>
            <a:r>
              <a:rPr lang="en-US" sz="2700" dirty="0">
                <a:solidFill>
                  <a:schemeClr val="bg1"/>
                </a:solidFill>
              </a:rPr>
              <a:t> Pre &amp; post purchase consulting</a:t>
            </a:r>
          </a:p>
        </p:txBody>
      </p:sp>
      <p:sp>
        <p:nvSpPr>
          <p:cNvPr id="24582" name="Text Box 6"/>
          <p:cNvSpPr txBox="1">
            <a:spLocks noChangeArrowheads="1"/>
          </p:cNvSpPr>
          <p:nvPr/>
        </p:nvSpPr>
        <p:spPr bwMode="auto">
          <a:xfrm>
            <a:off x="0" y="762000"/>
            <a:ext cx="4343400" cy="5646738"/>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endParaRPr lang="en-US" sz="2700" dirty="0">
              <a:solidFill>
                <a:schemeClr val="bg1"/>
              </a:solidFill>
            </a:endParaRPr>
          </a:p>
          <a:p>
            <a:pPr>
              <a:spcBef>
                <a:spcPct val="50000"/>
              </a:spcBef>
              <a:buFontTx/>
              <a:buChar char="•"/>
            </a:pPr>
            <a:r>
              <a:rPr lang="en-US" sz="2700" dirty="0">
                <a:solidFill>
                  <a:schemeClr val="bg1"/>
                </a:solidFill>
              </a:rPr>
              <a:t> Loan workout mitigation</a:t>
            </a:r>
          </a:p>
          <a:p>
            <a:pPr>
              <a:spcBef>
                <a:spcPct val="50000"/>
              </a:spcBef>
              <a:buFontTx/>
              <a:buChar char="•"/>
            </a:pPr>
            <a:r>
              <a:rPr lang="en-US" sz="2700" dirty="0">
                <a:solidFill>
                  <a:schemeClr val="bg1"/>
                </a:solidFill>
              </a:rPr>
              <a:t> Homebuyer education program</a:t>
            </a:r>
          </a:p>
          <a:p>
            <a:pPr>
              <a:spcBef>
                <a:spcPct val="50000"/>
              </a:spcBef>
              <a:buFontTx/>
              <a:buChar char="•"/>
            </a:pPr>
            <a:r>
              <a:rPr lang="en-US" sz="2700" dirty="0">
                <a:solidFill>
                  <a:schemeClr val="bg1"/>
                </a:solidFill>
              </a:rPr>
              <a:t> Mortgage delinquency &amp; default resolution consulting</a:t>
            </a:r>
          </a:p>
          <a:p>
            <a:pPr>
              <a:spcBef>
                <a:spcPct val="50000"/>
              </a:spcBef>
              <a:buFontTx/>
              <a:buChar char="•"/>
            </a:pPr>
            <a:r>
              <a:rPr lang="en-US" sz="2700" dirty="0">
                <a:solidFill>
                  <a:schemeClr val="bg1"/>
                </a:solidFill>
              </a:rPr>
              <a:t> Equity acceleration consulting</a:t>
            </a:r>
          </a:p>
          <a:p>
            <a:pPr>
              <a:spcBef>
                <a:spcPct val="50000"/>
              </a:spcBef>
              <a:buFontTx/>
              <a:buChar char="•"/>
            </a:pPr>
            <a:r>
              <a:rPr lang="en-US" sz="2700" dirty="0">
                <a:solidFill>
                  <a:schemeClr val="bg1"/>
                </a:solidFill>
              </a:rPr>
              <a:t> Predatory lending consulting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798513"/>
            <a:ext cx="9144000" cy="1131079"/>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r>
              <a:rPr lang="en-US" sz="2700" dirty="0" smtClean="0">
                <a:solidFill>
                  <a:srgbClr val="FFC000"/>
                </a:solidFill>
              </a:rPr>
              <a:t>Additional Services and Education: </a:t>
            </a:r>
          </a:p>
          <a:p>
            <a:pPr algn="ctr">
              <a:spcBef>
                <a:spcPct val="50000"/>
              </a:spcBef>
            </a:pPr>
            <a:r>
              <a:rPr lang="en-US" sz="2700" dirty="0" smtClean="0">
                <a:solidFill>
                  <a:srgbClr val="FFC000"/>
                </a:solidFill>
              </a:rPr>
              <a:t>Debt, Credit &amp; Financial Services</a:t>
            </a:r>
            <a:endParaRPr lang="en-US" sz="2700" dirty="0">
              <a:solidFill>
                <a:srgbClr val="FFC000"/>
              </a:solidFill>
            </a:endParaRPr>
          </a:p>
        </p:txBody>
      </p:sp>
      <p:sp>
        <p:nvSpPr>
          <p:cNvPr id="61444" name="Text Box 4"/>
          <p:cNvSpPr txBox="1">
            <a:spLocks noChangeArrowheads="1"/>
          </p:cNvSpPr>
          <p:nvPr/>
        </p:nvSpPr>
        <p:spPr bwMode="auto">
          <a:xfrm>
            <a:off x="0" y="1447800"/>
            <a:ext cx="4572000" cy="4618038"/>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endParaRPr lang="en-US" sz="2700" dirty="0">
              <a:solidFill>
                <a:schemeClr val="bg1"/>
              </a:solidFill>
            </a:endParaRPr>
          </a:p>
          <a:p>
            <a:pPr>
              <a:spcBef>
                <a:spcPct val="50000"/>
              </a:spcBef>
              <a:buFontTx/>
              <a:buChar char="•"/>
            </a:pPr>
            <a:r>
              <a:rPr lang="en-US" sz="2700" dirty="0">
                <a:solidFill>
                  <a:schemeClr val="bg1"/>
                </a:solidFill>
              </a:rPr>
              <a:t> Debt elimination and resolution consulting</a:t>
            </a:r>
          </a:p>
          <a:p>
            <a:pPr>
              <a:spcBef>
                <a:spcPct val="50000"/>
              </a:spcBef>
              <a:buFontTx/>
              <a:buChar char="•"/>
            </a:pPr>
            <a:r>
              <a:rPr lang="en-US" sz="2700" dirty="0">
                <a:solidFill>
                  <a:schemeClr val="bg1"/>
                </a:solidFill>
              </a:rPr>
              <a:t> Credit reconstruction &amp; repair</a:t>
            </a:r>
          </a:p>
          <a:p>
            <a:pPr>
              <a:spcBef>
                <a:spcPct val="50000"/>
              </a:spcBef>
              <a:buFontTx/>
              <a:buChar char="•"/>
            </a:pPr>
            <a:r>
              <a:rPr lang="en-US" sz="2700" dirty="0">
                <a:solidFill>
                  <a:schemeClr val="bg1"/>
                </a:solidFill>
              </a:rPr>
              <a:t> Credit score repair</a:t>
            </a:r>
          </a:p>
          <a:p>
            <a:pPr>
              <a:spcBef>
                <a:spcPct val="50000"/>
              </a:spcBef>
              <a:buFontTx/>
              <a:buChar char="•"/>
            </a:pPr>
            <a:r>
              <a:rPr lang="en-US" sz="2700" dirty="0">
                <a:solidFill>
                  <a:schemeClr val="bg1"/>
                </a:solidFill>
              </a:rPr>
              <a:t> Credit consulting (not Consumer Credit Counseling or </a:t>
            </a:r>
            <a:r>
              <a:rPr lang="en-US" sz="2700" dirty="0" err="1">
                <a:solidFill>
                  <a:schemeClr val="bg1"/>
                </a:solidFill>
              </a:rPr>
              <a:t>CCC</a:t>
            </a:r>
            <a:r>
              <a:rPr lang="en-US" sz="2700" dirty="0">
                <a:solidFill>
                  <a:schemeClr val="bg1"/>
                </a:solidFill>
              </a:rPr>
              <a:t>)</a:t>
            </a:r>
          </a:p>
        </p:txBody>
      </p:sp>
      <p:sp>
        <p:nvSpPr>
          <p:cNvPr id="61445" name="Text Box 5"/>
          <p:cNvSpPr txBox="1">
            <a:spLocks noChangeArrowheads="1"/>
          </p:cNvSpPr>
          <p:nvPr/>
        </p:nvSpPr>
        <p:spPr bwMode="auto">
          <a:xfrm>
            <a:off x="4419600" y="1447800"/>
            <a:ext cx="4572000" cy="5493812"/>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endParaRPr lang="en-US" sz="2700" dirty="0">
              <a:solidFill>
                <a:schemeClr val="bg1"/>
              </a:solidFill>
            </a:endParaRPr>
          </a:p>
          <a:p>
            <a:pPr>
              <a:spcBef>
                <a:spcPct val="50000"/>
              </a:spcBef>
              <a:buFontTx/>
              <a:buChar char="•"/>
            </a:pPr>
            <a:r>
              <a:rPr lang="en-US" sz="2700" dirty="0">
                <a:solidFill>
                  <a:schemeClr val="bg1"/>
                </a:solidFill>
              </a:rPr>
              <a:t> Financial planning</a:t>
            </a:r>
          </a:p>
          <a:p>
            <a:pPr>
              <a:spcBef>
                <a:spcPct val="50000"/>
              </a:spcBef>
              <a:buFontTx/>
              <a:buChar char="•"/>
            </a:pPr>
            <a:r>
              <a:rPr lang="en-US" sz="2700" dirty="0">
                <a:solidFill>
                  <a:schemeClr val="bg1"/>
                </a:solidFill>
              </a:rPr>
              <a:t> Estate planning</a:t>
            </a:r>
          </a:p>
          <a:p>
            <a:pPr>
              <a:spcBef>
                <a:spcPct val="50000"/>
              </a:spcBef>
              <a:buFontTx/>
              <a:buChar char="•"/>
            </a:pPr>
            <a:r>
              <a:rPr lang="en-US" sz="2700" dirty="0">
                <a:solidFill>
                  <a:schemeClr val="bg1"/>
                </a:solidFill>
              </a:rPr>
              <a:t> Money debt management</a:t>
            </a:r>
          </a:p>
          <a:p>
            <a:pPr>
              <a:spcBef>
                <a:spcPct val="50000"/>
              </a:spcBef>
              <a:buFontTx/>
              <a:buChar char="•"/>
            </a:pPr>
            <a:r>
              <a:rPr lang="en-US" sz="2700" dirty="0">
                <a:solidFill>
                  <a:schemeClr val="bg1"/>
                </a:solidFill>
              </a:rPr>
              <a:t> Asset protection</a:t>
            </a:r>
          </a:p>
          <a:p>
            <a:pPr>
              <a:spcBef>
                <a:spcPct val="50000"/>
              </a:spcBef>
              <a:buFontTx/>
              <a:buChar char="•"/>
            </a:pPr>
            <a:r>
              <a:rPr lang="en-US" sz="2700" dirty="0">
                <a:solidFill>
                  <a:schemeClr val="bg1"/>
                </a:solidFill>
              </a:rPr>
              <a:t> Outreach initiatives</a:t>
            </a:r>
          </a:p>
          <a:p>
            <a:pPr>
              <a:spcBef>
                <a:spcPct val="50000"/>
              </a:spcBef>
              <a:buFontTx/>
              <a:buChar char="•"/>
            </a:pPr>
            <a:r>
              <a:rPr lang="en-US" sz="2700" dirty="0">
                <a:solidFill>
                  <a:schemeClr val="bg1"/>
                </a:solidFill>
              </a:rPr>
              <a:t> Small business </a:t>
            </a:r>
            <a:r>
              <a:rPr lang="en-US" sz="2700" dirty="0" smtClean="0">
                <a:solidFill>
                  <a:schemeClr val="bg1"/>
                </a:solidFill>
              </a:rPr>
              <a:t>consulting</a:t>
            </a:r>
          </a:p>
          <a:p>
            <a:pPr>
              <a:spcBef>
                <a:spcPct val="50000"/>
              </a:spcBef>
              <a:buFontTx/>
              <a:buChar char="•"/>
            </a:pPr>
            <a:r>
              <a:rPr lang="en-US" sz="2700" dirty="0" smtClean="0">
                <a:solidFill>
                  <a:schemeClr val="bg1"/>
                </a:solidFill>
              </a:rPr>
              <a:t>Insurance services</a:t>
            </a:r>
            <a:endParaRPr lang="en-US" sz="2700" dirty="0">
              <a:solidFill>
                <a:schemeClr val="bg1"/>
              </a:solidFill>
            </a:endParaRPr>
          </a:p>
          <a:p>
            <a:pPr>
              <a:spcBef>
                <a:spcPct val="50000"/>
              </a:spcBef>
              <a:buFontTx/>
              <a:buChar char="•"/>
            </a:pP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9600" y="798513"/>
            <a:ext cx="8001000" cy="5832366"/>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3200" dirty="0" smtClean="0">
                <a:solidFill>
                  <a:srgbClr val="FFC000"/>
                </a:solidFill>
              </a:rPr>
              <a:t>Before We Introduce The Revenue Model</a:t>
            </a:r>
            <a:endParaRPr lang="en-US" sz="3200" dirty="0">
              <a:solidFill>
                <a:srgbClr val="FFC000"/>
              </a:solidFill>
            </a:endParaRPr>
          </a:p>
          <a:p>
            <a:pPr>
              <a:spcBef>
                <a:spcPct val="50000"/>
              </a:spcBef>
              <a:buFont typeface="Wingdings" pitchFamily="2" charset="2"/>
              <a:buChar char="q"/>
            </a:pPr>
            <a:r>
              <a:rPr lang="en-US" sz="2200" dirty="0" smtClean="0">
                <a:solidFill>
                  <a:schemeClr val="bg1"/>
                </a:solidFill>
              </a:rPr>
              <a:t>Remember that loan modifications are a short-term revenue opportunity</a:t>
            </a:r>
          </a:p>
          <a:p>
            <a:pPr>
              <a:spcBef>
                <a:spcPct val="50000"/>
              </a:spcBef>
              <a:buFont typeface="Wingdings" pitchFamily="2" charset="2"/>
              <a:buChar char="q"/>
            </a:pPr>
            <a:r>
              <a:rPr lang="en-US" sz="2200" dirty="0" smtClean="0">
                <a:solidFill>
                  <a:schemeClr val="bg1"/>
                </a:solidFill>
              </a:rPr>
              <a:t>The provision of over 20 points of education and services will give us the ability to retain clients for the long term. </a:t>
            </a:r>
            <a:endParaRPr lang="en-US" sz="2200" dirty="0" smtClean="0">
              <a:solidFill>
                <a:schemeClr val="bg1"/>
              </a:solidFill>
            </a:endParaRPr>
          </a:p>
          <a:p>
            <a:pPr>
              <a:spcBef>
                <a:spcPct val="50000"/>
              </a:spcBef>
              <a:buFont typeface="Wingdings" pitchFamily="2" charset="2"/>
              <a:buChar char="q"/>
            </a:pPr>
            <a:r>
              <a:rPr lang="en-US" sz="2200" dirty="0" smtClean="0">
                <a:solidFill>
                  <a:schemeClr val="bg1"/>
                </a:solidFill>
              </a:rPr>
              <a:t>Some </a:t>
            </a:r>
            <a:r>
              <a:rPr lang="en-US" sz="2200" dirty="0" smtClean="0">
                <a:solidFill>
                  <a:schemeClr val="bg1"/>
                </a:solidFill>
              </a:rPr>
              <a:t>of the services will be self-help, others will be links to professional services which will  have the potential to produce even more income for the Chapters. </a:t>
            </a:r>
            <a:endParaRPr lang="en-US" sz="2200" dirty="0" smtClean="0">
              <a:solidFill>
                <a:schemeClr val="bg1"/>
              </a:solidFill>
            </a:endParaRPr>
          </a:p>
          <a:p>
            <a:pPr>
              <a:spcBef>
                <a:spcPct val="50000"/>
              </a:spcBef>
              <a:buFont typeface="Wingdings" pitchFamily="2" charset="2"/>
              <a:buChar char="q"/>
            </a:pPr>
            <a:r>
              <a:rPr lang="en-US" sz="2200" dirty="0" smtClean="0">
                <a:solidFill>
                  <a:schemeClr val="bg1"/>
                </a:solidFill>
              </a:rPr>
              <a:t>FH4A will be proactive in this regard, getting the members involved in needed services after the referral. Once again, no work need be done by the Chapter. </a:t>
            </a:r>
            <a:endParaRPr lang="en-US" sz="2200" dirty="0" smtClean="0">
              <a:solidFill>
                <a:schemeClr val="bg1"/>
              </a:solidFill>
            </a:endParaRPr>
          </a:p>
          <a:p>
            <a:pPr>
              <a:spcBef>
                <a:spcPct val="50000"/>
              </a:spcBef>
              <a:buFont typeface="Wingdings" pitchFamily="2" charset="2"/>
              <a:buChar char="q"/>
            </a:pPr>
            <a:r>
              <a:rPr lang="en-US" sz="2200" dirty="0" smtClean="0">
                <a:solidFill>
                  <a:schemeClr val="bg1"/>
                </a:solidFill>
              </a:rPr>
              <a:t>The Organization is taking a good portion of the revenue and diverting to Chapters, instead of investing in advertising. The sole function of Chapters is to bring in </a:t>
            </a:r>
            <a:r>
              <a:rPr lang="en-US" sz="2200" dirty="0" smtClean="0">
                <a:solidFill>
                  <a:srgbClr val="FFC000"/>
                </a:solidFill>
              </a:rPr>
              <a:t>qualified</a:t>
            </a:r>
            <a:r>
              <a:rPr lang="en-US" sz="2200" dirty="0" smtClean="0">
                <a:solidFill>
                  <a:schemeClr val="bg1"/>
                </a:solidFill>
              </a:rPr>
              <a:t> Members.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9600" y="798513"/>
            <a:ext cx="7696200" cy="5947782"/>
          </a:xfrm>
          <a:prstGeom prst="rect">
            <a:avLst/>
          </a:prstGeom>
          <a:noFill/>
          <a:ln w="9525">
            <a:noFill/>
            <a:miter lim="800000"/>
            <a:headEnd/>
            <a:tailEnd/>
          </a:ln>
          <a:effectLst>
            <a:outerShdw dist="45791" dir="3378596" algn="ctr" rotWithShape="0">
              <a:schemeClr val="tx1">
                <a:alpha val="50000"/>
              </a:schemeClr>
            </a:outerShdw>
          </a:effectLst>
        </p:spPr>
        <p:txBody>
          <a:bodyPr wrap="square">
            <a:spAutoFit/>
          </a:bodyPr>
          <a:lstStyle/>
          <a:p>
            <a:pPr algn="ctr">
              <a:spcBef>
                <a:spcPct val="50000"/>
              </a:spcBef>
            </a:pPr>
            <a:r>
              <a:rPr lang="en-US" sz="3200" dirty="0" smtClean="0">
                <a:solidFill>
                  <a:srgbClr val="FFC000"/>
                </a:solidFill>
              </a:rPr>
              <a:t>Revenue Summary: Membership Fee</a:t>
            </a:r>
            <a:endParaRPr lang="en-US" sz="3200" dirty="0">
              <a:solidFill>
                <a:srgbClr val="FFC000"/>
              </a:solidFill>
            </a:endParaRPr>
          </a:p>
          <a:p>
            <a:pPr>
              <a:spcBef>
                <a:spcPct val="50000"/>
              </a:spcBef>
              <a:buFont typeface="Wingdings" pitchFamily="2" charset="2"/>
              <a:buChar char="q"/>
            </a:pPr>
            <a:r>
              <a:rPr lang="en-US" sz="2400" dirty="0" smtClean="0">
                <a:solidFill>
                  <a:schemeClr val="bg1"/>
                </a:solidFill>
              </a:rPr>
              <a:t>First point: Do not think that non-profit means no revenue to the Chapters.  Even the additional services may provide additional revenue to members. </a:t>
            </a:r>
          </a:p>
          <a:p>
            <a:pPr>
              <a:spcBef>
                <a:spcPct val="50000"/>
              </a:spcBef>
              <a:buFont typeface="Wingdings" pitchFamily="2" charset="2"/>
              <a:buChar char="q"/>
            </a:pPr>
            <a:r>
              <a:rPr lang="en-US" sz="2400" dirty="0" smtClean="0">
                <a:solidFill>
                  <a:schemeClr val="bg1"/>
                </a:solidFill>
              </a:rPr>
              <a:t>Initial </a:t>
            </a:r>
            <a:r>
              <a:rPr lang="en-US" sz="2400" dirty="0">
                <a:solidFill>
                  <a:schemeClr val="bg1"/>
                </a:solidFill>
              </a:rPr>
              <a:t>Membership fee of $495 of which $245 is distributed to Chapter Members</a:t>
            </a:r>
          </a:p>
          <a:p>
            <a:pPr>
              <a:spcBef>
                <a:spcPct val="50000"/>
              </a:spcBef>
              <a:buFont typeface="Wingdings" pitchFamily="2" charset="2"/>
              <a:buChar char="q"/>
            </a:pPr>
            <a:r>
              <a:rPr lang="en-US" sz="2400" dirty="0">
                <a:solidFill>
                  <a:schemeClr val="bg1"/>
                </a:solidFill>
              </a:rPr>
              <a:t> Monthly Membership fee of $199 of which $99 is distributed to Chapter </a:t>
            </a:r>
            <a:r>
              <a:rPr lang="en-US" sz="2400" dirty="0" smtClean="0">
                <a:solidFill>
                  <a:schemeClr val="bg1"/>
                </a:solidFill>
              </a:rPr>
              <a:t>Members</a:t>
            </a:r>
          </a:p>
          <a:p>
            <a:pPr>
              <a:spcBef>
                <a:spcPct val="50000"/>
              </a:spcBef>
              <a:buFont typeface="Wingdings" pitchFamily="2" charset="2"/>
              <a:buChar char="q"/>
            </a:pPr>
            <a:r>
              <a:rPr lang="en-US" sz="2400" dirty="0" smtClean="0">
                <a:solidFill>
                  <a:schemeClr val="bg1"/>
                </a:solidFill>
              </a:rPr>
              <a:t>Retention for four months: Total income is $641</a:t>
            </a:r>
          </a:p>
          <a:p>
            <a:pPr>
              <a:spcBef>
                <a:spcPct val="50000"/>
              </a:spcBef>
              <a:buFont typeface="Wingdings" pitchFamily="2" charset="2"/>
              <a:buChar char="q"/>
            </a:pPr>
            <a:r>
              <a:rPr lang="en-US" sz="2400" dirty="0" smtClean="0">
                <a:solidFill>
                  <a:schemeClr val="bg1"/>
                </a:solidFill>
              </a:rPr>
              <a:t>Retention for five years: over $6,000!</a:t>
            </a:r>
          </a:p>
          <a:p>
            <a:pPr>
              <a:spcBef>
                <a:spcPct val="50000"/>
              </a:spcBef>
            </a:pPr>
            <a:endParaRPr lang="en-US" sz="100" dirty="0">
              <a:solidFill>
                <a:schemeClr val="bg1"/>
              </a:solidFill>
            </a:endParaRPr>
          </a:p>
          <a:p>
            <a:pPr algn="ctr">
              <a:spcBef>
                <a:spcPts val="1200"/>
              </a:spcBef>
            </a:pPr>
            <a:r>
              <a:rPr lang="en-US" sz="2700" dirty="0">
                <a:solidFill>
                  <a:schemeClr val="bg1"/>
                </a:solidFill>
              </a:rPr>
              <a:t> </a:t>
            </a:r>
            <a:r>
              <a:rPr lang="en-US" sz="2400" dirty="0" smtClean="0">
                <a:solidFill>
                  <a:srgbClr val="FFC000"/>
                </a:solidFill>
              </a:rPr>
              <a:t>100 Members?  $9,900 per month--</a:t>
            </a:r>
          </a:p>
          <a:p>
            <a:pPr algn="ctr">
              <a:spcBef>
                <a:spcPts val="1200"/>
              </a:spcBef>
            </a:pPr>
            <a:r>
              <a:rPr lang="en-US" sz="2400" dirty="0" smtClean="0">
                <a:solidFill>
                  <a:srgbClr val="FFC000"/>
                </a:solidFill>
              </a:rPr>
              <a:t>and that is residual!  (month after month)</a:t>
            </a:r>
            <a:endParaRPr lang="en-US" sz="2000" dirty="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798513"/>
            <a:ext cx="9144000" cy="5632311"/>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r>
              <a:rPr lang="en-US" sz="2700" dirty="0">
                <a:solidFill>
                  <a:srgbClr val="FFC000"/>
                </a:solidFill>
              </a:rPr>
              <a:t>7 </a:t>
            </a:r>
            <a:r>
              <a:rPr lang="en-US" sz="2700" dirty="0" smtClean="0">
                <a:solidFill>
                  <a:srgbClr val="FFC000"/>
                </a:solidFill>
              </a:rPr>
              <a:t>Level Matrix</a:t>
            </a:r>
            <a:endParaRPr lang="en-US" sz="2700" dirty="0">
              <a:solidFill>
                <a:srgbClr val="FFC000"/>
              </a:solidFill>
            </a:endParaRPr>
          </a:p>
          <a:p>
            <a:pPr algn="ctr">
              <a:spcBef>
                <a:spcPct val="50000"/>
              </a:spcBef>
            </a:pPr>
            <a:r>
              <a:rPr lang="en-US" sz="2700" dirty="0">
                <a:solidFill>
                  <a:srgbClr val="FFC000"/>
                </a:solidFill>
              </a:rPr>
              <a:t>$50 </a:t>
            </a:r>
            <a:r>
              <a:rPr lang="en-US" sz="2700" dirty="0" smtClean="0">
                <a:solidFill>
                  <a:srgbClr val="FFC000"/>
                </a:solidFill>
              </a:rPr>
              <a:t>From the $250 Up-Front Fees Collected: </a:t>
            </a:r>
            <a:endParaRPr lang="en-US" sz="2700" dirty="0">
              <a:solidFill>
                <a:srgbClr val="FFC000"/>
              </a:solidFill>
            </a:endParaRPr>
          </a:p>
          <a:p>
            <a:pPr>
              <a:spcBef>
                <a:spcPct val="50000"/>
              </a:spcBef>
            </a:pPr>
            <a:r>
              <a:rPr lang="en-US" sz="2400" dirty="0">
                <a:solidFill>
                  <a:schemeClr val="bg1"/>
                </a:solidFill>
              </a:rPr>
              <a:t>	LEVEL ONE		   $20   	40</a:t>
            </a:r>
            <a:r>
              <a:rPr lang="en-US" sz="2400" dirty="0" smtClean="0">
                <a:solidFill>
                  <a:schemeClr val="bg1"/>
                </a:solidFill>
              </a:rPr>
              <a:t>%    </a:t>
            </a:r>
            <a:r>
              <a:rPr lang="en-US" sz="2400" dirty="0" smtClean="0">
                <a:solidFill>
                  <a:srgbClr val="FFC000"/>
                </a:solidFill>
              </a:rPr>
              <a:t>1,000 members</a:t>
            </a:r>
            <a:endParaRPr lang="en-US" sz="2400" dirty="0">
              <a:solidFill>
                <a:srgbClr val="FFC000"/>
              </a:solidFill>
            </a:endParaRPr>
          </a:p>
          <a:p>
            <a:pPr>
              <a:spcBef>
                <a:spcPct val="50000"/>
              </a:spcBef>
            </a:pPr>
            <a:r>
              <a:rPr lang="en-US" sz="2400" dirty="0">
                <a:solidFill>
                  <a:schemeClr val="bg1"/>
                </a:solidFill>
              </a:rPr>
              <a:t>	LEVEL TWO		   $10   	20</a:t>
            </a:r>
            <a:r>
              <a:rPr lang="en-US" sz="2400" dirty="0" smtClean="0">
                <a:solidFill>
                  <a:schemeClr val="bg1"/>
                </a:solidFill>
              </a:rPr>
              <a:t>%     </a:t>
            </a:r>
            <a:r>
              <a:rPr lang="en-US" sz="2400" dirty="0" smtClean="0">
                <a:solidFill>
                  <a:srgbClr val="FFC000"/>
                </a:solidFill>
              </a:rPr>
              <a:t>brought in this</a:t>
            </a:r>
            <a:endParaRPr lang="en-US" sz="2400" dirty="0">
              <a:solidFill>
                <a:srgbClr val="FFC000"/>
              </a:solidFill>
            </a:endParaRPr>
          </a:p>
          <a:p>
            <a:pPr>
              <a:spcBef>
                <a:spcPct val="50000"/>
              </a:spcBef>
            </a:pPr>
            <a:r>
              <a:rPr lang="en-US" sz="2400" dirty="0">
                <a:solidFill>
                  <a:schemeClr val="bg1"/>
                </a:solidFill>
              </a:rPr>
              <a:t>	LEVEL THREE	   $8    	16</a:t>
            </a:r>
            <a:r>
              <a:rPr lang="en-US" sz="2400" dirty="0" smtClean="0">
                <a:solidFill>
                  <a:schemeClr val="bg1"/>
                </a:solidFill>
              </a:rPr>
              <a:t>%     </a:t>
            </a:r>
            <a:r>
              <a:rPr lang="en-US" sz="2400" dirty="0" smtClean="0">
                <a:solidFill>
                  <a:srgbClr val="FFC000"/>
                </a:solidFill>
              </a:rPr>
              <a:t>year by “team”? </a:t>
            </a:r>
            <a:endParaRPr lang="en-US" sz="2400" dirty="0">
              <a:solidFill>
                <a:srgbClr val="FFC000"/>
              </a:solidFill>
            </a:endParaRPr>
          </a:p>
          <a:p>
            <a:pPr>
              <a:spcBef>
                <a:spcPct val="50000"/>
              </a:spcBef>
            </a:pPr>
            <a:r>
              <a:rPr lang="en-US" sz="2400" dirty="0">
                <a:solidFill>
                  <a:schemeClr val="bg1"/>
                </a:solidFill>
              </a:rPr>
              <a:t>	LEVEL FOUR	   $6    	12</a:t>
            </a:r>
            <a:r>
              <a:rPr lang="en-US" sz="2400" dirty="0" smtClean="0">
                <a:solidFill>
                  <a:schemeClr val="bg1"/>
                </a:solidFill>
              </a:rPr>
              <a:t>%    </a:t>
            </a:r>
            <a:r>
              <a:rPr lang="en-US" sz="2400" dirty="0" smtClean="0">
                <a:solidFill>
                  <a:srgbClr val="FFC000"/>
                </a:solidFill>
              </a:rPr>
              <a:t>$6,000 to $10,000</a:t>
            </a:r>
            <a:endParaRPr lang="en-US" sz="2400" dirty="0">
              <a:solidFill>
                <a:srgbClr val="FFC000"/>
              </a:solidFill>
            </a:endParaRPr>
          </a:p>
          <a:p>
            <a:pPr>
              <a:spcBef>
                <a:spcPct val="50000"/>
              </a:spcBef>
            </a:pPr>
            <a:r>
              <a:rPr lang="en-US" sz="2400" dirty="0">
                <a:solidFill>
                  <a:schemeClr val="bg1"/>
                </a:solidFill>
              </a:rPr>
              <a:t>	LEVEL FIVE		   $3    	  6</a:t>
            </a:r>
            <a:r>
              <a:rPr lang="en-US" sz="2400" dirty="0" smtClean="0">
                <a:solidFill>
                  <a:schemeClr val="bg1"/>
                </a:solidFill>
              </a:rPr>
              <a:t>%    </a:t>
            </a:r>
            <a:r>
              <a:rPr lang="en-US" sz="2400" dirty="0" smtClean="0">
                <a:solidFill>
                  <a:srgbClr val="FFC000"/>
                </a:solidFill>
              </a:rPr>
              <a:t>in income. </a:t>
            </a:r>
            <a:endParaRPr lang="en-US" sz="2400" dirty="0">
              <a:solidFill>
                <a:srgbClr val="FFC000"/>
              </a:solidFill>
            </a:endParaRPr>
          </a:p>
          <a:p>
            <a:pPr>
              <a:spcBef>
                <a:spcPct val="50000"/>
              </a:spcBef>
            </a:pPr>
            <a:r>
              <a:rPr lang="en-US" sz="2400" dirty="0">
                <a:solidFill>
                  <a:schemeClr val="bg1"/>
                </a:solidFill>
              </a:rPr>
              <a:t>	LEVEL SIX		   $2    	  4%</a:t>
            </a:r>
          </a:p>
          <a:p>
            <a:pPr>
              <a:spcBef>
                <a:spcPct val="50000"/>
              </a:spcBef>
            </a:pPr>
            <a:r>
              <a:rPr lang="en-US" sz="2400" dirty="0">
                <a:solidFill>
                  <a:schemeClr val="bg1"/>
                </a:solidFill>
              </a:rPr>
              <a:t>	</a:t>
            </a:r>
            <a:r>
              <a:rPr lang="en-US" sz="2400" u="sng" dirty="0">
                <a:solidFill>
                  <a:schemeClr val="bg1"/>
                </a:solidFill>
              </a:rPr>
              <a:t>LEVEL SEVEN	   $1    	  2%</a:t>
            </a:r>
          </a:p>
          <a:p>
            <a:pPr>
              <a:spcBef>
                <a:spcPct val="50000"/>
              </a:spcBef>
            </a:pPr>
            <a:r>
              <a:rPr lang="en-US" sz="2700" dirty="0">
                <a:solidFill>
                  <a:schemeClr val="bg1"/>
                </a:solidFill>
              </a:rPr>
              <a:t>	</a:t>
            </a:r>
            <a:r>
              <a:rPr lang="en-US" sz="2700" dirty="0">
                <a:solidFill>
                  <a:srgbClr val="FFC000"/>
                </a:solidFill>
              </a:rPr>
              <a:t>TOTAL	 	  $50	       100%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798513"/>
            <a:ext cx="9144000" cy="5632311"/>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r>
              <a:rPr lang="en-US" sz="2700" dirty="0">
                <a:solidFill>
                  <a:srgbClr val="FFC000"/>
                </a:solidFill>
              </a:rPr>
              <a:t>7 </a:t>
            </a:r>
            <a:r>
              <a:rPr lang="en-US" sz="2700" dirty="0" smtClean="0">
                <a:solidFill>
                  <a:srgbClr val="FFC000"/>
                </a:solidFill>
              </a:rPr>
              <a:t>Level Matrix</a:t>
            </a:r>
            <a:endParaRPr lang="en-US" sz="2700" dirty="0">
              <a:solidFill>
                <a:srgbClr val="FFC000"/>
              </a:solidFill>
            </a:endParaRPr>
          </a:p>
          <a:p>
            <a:pPr algn="ctr">
              <a:spcBef>
                <a:spcPct val="50000"/>
              </a:spcBef>
            </a:pPr>
            <a:r>
              <a:rPr lang="en-US" sz="2700" dirty="0">
                <a:solidFill>
                  <a:srgbClr val="FFC000"/>
                </a:solidFill>
              </a:rPr>
              <a:t>$20 </a:t>
            </a:r>
            <a:r>
              <a:rPr lang="en-US" sz="2700" dirty="0" smtClean="0">
                <a:solidFill>
                  <a:srgbClr val="FFC000"/>
                </a:solidFill>
              </a:rPr>
              <a:t>From the $199 Monthly Fees Collected</a:t>
            </a:r>
            <a:endParaRPr lang="en-US" sz="2700" dirty="0">
              <a:solidFill>
                <a:srgbClr val="FFC000"/>
              </a:solidFill>
            </a:endParaRPr>
          </a:p>
          <a:p>
            <a:pPr>
              <a:spcBef>
                <a:spcPct val="50000"/>
              </a:spcBef>
            </a:pPr>
            <a:r>
              <a:rPr lang="en-US" sz="2400" dirty="0">
                <a:solidFill>
                  <a:schemeClr val="bg1"/>
                </a:solidFill>
              </a:rPr>
              <a:t>	LEVEL ONE		   $6		30</a:t>
            </a:r>
            <a:r>
              <a:rPr lang="en-US" sz="2400" dirty="0" smtClean="0">
                <a:solidFill>
                  <a:schemeClr val="bg1"/>
                </a:solidFill>
              </a:rPr>
              <a:t>%     </a:t>
            </a:r>
            <a:r>
              <a:rPr lang="en-US" sz="2400" dirty="0" smtClean="0">
                <a:solidFill>
                  <a:srgbClr val="FFC000"/>
                </a:solidFill>
              </a:rPr>
              <a:t>Example: 1,000 </a:t>
            </a:r>
            <a:endParaRPr lang="en-US" sz="2400" dirty="0">
              <a:solidFill>
                <a:srgbClr val="FFC000"/>
              </a:solidFill>
            </a:endParaRPr>
          </a:p>
          <a:p>
            <a:pPr>
              <a:spcBef>
                <a:spcPct val="50000"/>
              </a:spcBef>
            </a:pPr>
            <a:r>
              <a:rPr lang="en-US" sz="2400" dirty="0">
                <a:solidFill>
                  <a:schemeClr val="bg1"/>
                </a:solidFill>
              </a:rPr>
              <a:t>	LEVEL TWO		   $4		20</a:t>
            </a:r>
            <a:r>
              <a:rPr lang="en-US" sz="2400" dirty="0" smtClean="0">
                <a:solidFill>
                  <a:schemeClr val="bg1"/>
                </a:solidFill>
              </a:rPr>
              <a:t>%     </a:t>
            </a:r>
            <a:r>
              <a:rPr lang="en-US" sz="2400" dirty="0" smtClean="0">
                <a:solidFill>
                  <a:srgbClr val="FFC000"/>
                </a:solidFill>
              </a:rPr>
              <a:t>members referred</a:t>
            </a:r>
            <a:endParaRPr lang="en-US" sz="2400" dirty="0">
              <a:solidFill>
                <a:srgbClr val="FFC000"/>
              </a:solidFill>
            </a:endParaRPr>
          </a:p>
          <a:p>
            <a:pPr>
              <a:spcBef>
                <a:spcPct val="50000"/>
              </a:spcBef>
            </a:pPr>
            <a:r>
              <a:rPr lang="en-US" sz="2400" dirty="0">
                <a:solidFill>
                  <a:schemeClr val="bg1"/>
                </a:solidFill>
              </a:rPr>
              <a:t>	LEVEL THREE	   $3		15</a:t>
            </a:r>
            <a:r>
              <a:rPr lang="en-US" sz="2400" dirty="0" smtClean="0">
                <a:solidFill>
                  <a:schemeClr val="bg1"/>
                </a:solidFill>
              </a:rPr>
              <a:t>%     </a:t>
            </a:r>
            <a:r>
              <a:rPr lang="en-US" sz="2400" dirty="0" smtClean="0">
                <a:solidFill>
                  <a:srgbClr val="FFC000"/>
                </a:solidFill>
              </a:rPr>
              <a:t>by team? </a:t>
            </a:r>
            <a:endParaRPr lang="en-US" sz="2400" dirty="0">
              <a:solidFill>
                <a:srgbClr val="FFC000"/>
              </a:solidFill>
            </a:endParaRPr>
          </a:p>
          <a:p>
            <a:pPr>
              <a:spcBef>
                <a:spcPct val="50000"/>
              </a:spcBef>
            </a:pPr>
            <a:r>
              <a:rPr lang="en-US" sz="2400" dirty="0">
                <a:solidFill>
                  <a:schemeClr val="bg1"/>
                </a:solidFill>
              </a:rPr>
              <a:t>	LEVEL FOUR	   $2		10</a:t>
            </a:r>
            <a:r>
              <a:rPr lang="en-US" sz="2400" dirty="0" smtClean="0">
                <a:solidFill>
                  <a:schemeClr val="bg1"/>
                </a:solidFill>
              </a:rPr>
              <a:t>%     </a:t>
            </a:r>
            <a:r>
              <a:rPr lang="en-US" sz="2400" dirty="0" smtClean="0">
                <a:solidFill>
                  <a:srgbClr val="FFC000"/>
                </a:solidFill>
              </a:rPr>
              <a:t>Income $2,000</a:t>
            </a:r>
            <a:endParaRPr lang="en-US" sz="2400" dirty="0">
              <a:solidFill>
                <a:srgbClr val="FFC000"/>
              </a:solidFill>
            </a:endParaRPr>
          </a:p>
          <a:p>
            <a:pPr>
              <a:spcBef>
                <a:spcPct val="50000"/>
              </a:spcBef>
            </a:pPr>
            <a:r>
              <a:rPr lang="en-US" sz="2400" dirty="0">
                <a:solidFill>
                  <a:schemeClr val="bg1"/>
                </a:solidFill>
              </a:rPr>
              <a:t>	LEVEL FIVE		   $2		10</a:t>
            </a:r>
            <a:r>
              <a:rPr lang="en-US" sz="2400" dirty="0" smtClean="0">
                <a:solidFill>
                  <a:schemeClr val="bg1"/>
                </a:solidFill>
              </a:rPr>
              <a:t>%     </a:t>
            </a:r>
            <a:r>
              <a:rPr lang="en-US" sz="2400" dirty="0" smtClean="0">
                <a:solidFill>
                  <a:srgbClr val="FFC000"/>
                </a:solidFill>
              </a:rPr>
              <a:t>to $4,000--</a:t>
            </a:r>
            <a:endParaRPr lang="en-US" sz="2400" dirty="0">
              <a:solidFill>
                <a:srgbClr val="FFC000"/>
              </a:solidFill>
            </a:endParaRPr>
          </a:p>
          <a:p>
            <a:pPr>
              <a:spcBef>
                <a:spcPct val="50000"/>
              </a:spcBef>
            </a:pPr>
            <a:r>
              <a:rPr lang="en-US" sz="2400" dirty="0">
                <a:solidFill>
                  <a:schemeClr val="bg1"/>
                </a:solidFill>
              </a:rPr>
              <a:t>	LEVEL SIX		   $2		10</a:t>
            </a:r>
            <a:r>
              <a:rPr lang="en-US" sz="2400" dirty="0" smtClean="0">
                <a:solidFill>
                  <a:schemeClr val="bg1"/>
                </a:solidFill>
              </a:rPr>
              <a:t>%     </a:t>
            </a:r>
            <a:r>
              <a:rPr lang="en-US" sz="2400" dirty="0" smtClean="0">
                <a:solidFill>
                  <a:srgbClr val="FFC000"/>
                </a:solidFill>
              </a:rPr>
              <a:t>monthly!</a:t>
            </a:r>
            <a:endParaRPr lang="en-US" sz="2400" dirty="0">
              <a:solidFill>
                <a:srgbClr val="FFC000"/>
              </a:solidFill>
            </a:endParaRPr>
          </a:p>
          <a:p>
            <a:pPr>
              <a:spcBef>
                <a:spcPct val="50000"/>
              </a:spcBef>
            </a:pPr>
            <a:r>
              <a:rPr lang="en-US" sz="2400" dirty="0">
                <a:solidFill>
                  <a:schemeClr val="bg1"/>
                </a:solidFill>
              </a:rPr>
              <a:t>	</a:t>
            </a:r>
            <a:r>
              <a:rPr lang="en-US" sz="2400" u="sng" dirty="0">
                <a:solidFill>
                  <a:schemeClr val="bg1"/>
                </a:solidFill>
              </a:rPr>
              <a:t>LEVEL SEVEN	   $1		  5%</a:t>
            </a:r>
          </a:p>
          <a:p>
            <a:pPr>
              <a:spcBef>
                <a:spcPct val="50000"/>
              </a:spcBef>
            </a:pPr>
            <a:r>
              <a:rPr lang="en-US" sz="2700" dirty="0">
                <a:solidFill>
                  <a:srgbClr val="FFC000"/>
                </a:solidFill>
              </a:rPr>
              <a:t>	TOTAL	 	  $20	       100%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798513"/>
            <a:ext cx="9144000" cy="6001643"/>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r>
              <a:rPr lang="en-US" sz="2700" dirty="0">
                <a:solidFill>
                  <a:srgbClr val="FFC000"/>
                </a:solidFill>
              </a:rPr>
              <a:t>INCENTIVE PRODUCTION BONUS - MONTHLY </a:t>
            </a:r>
            <a:r>
              <a:rPr lang="en-US" sz="2400" dirty="0">
                <a:solidFill>
                  <a:srgbClr val="FFC000"/>
                </a:solidFill>
              </a:rPr>
              <a:t> </a:t>
            </a:r>
          </a:p>
          <a:p>
            <a:pPr>
              <a:spcBef>
                <a:spcPct val="50000"/>
              </a:spcBef>
            </a:pPr>
            <a:r>
              <a:rPr lang="en-US" sz="2400" dirty="0">
                <a:solidFill>
                  <a:schemeClr val="bg1"/>
                </a:solidFill>
              </a:rPr>
              <a:t>   </a:t>
            </a:r>
            <a:r>
              <a:rPr lang="en-US" sz="2700" dirty="0">
                <a:solidFill>
                  <a:schemeClr val="bg1"/>
                </a:solidFill>
              </a:rPr>
              <a:t>PERSONAL</a:t>
            </a:r>
            <a:r>
              <a:rPr lang="en-US" sz="2400" dirty="0">
                <a:solidFill>
                  <a:schemeClr val="bg1"/>
                </a:solidFill>
              </a:rPr>
              <a:t>	  10+ APPLICATIONS	$50</a:t>
            </a:r>
          </a:p>
          <a:p>
            <a:pPr>
              <a:spcBef>
                <a:spcPct val="50000"/>
              </a:spcBef>
            </a:pPr>
            <a:r>
              <a:rPr lang="en-US" sz="2400" dirty="0">
                <a:solidFill>
                  <a:schemeClr val="bg1"/>
                </a:solidFill>
              </a:rPr>
              <a:t>	  		  25+ APPLICATIONS	$100</a:t>
            </a:r>
          </a:p>
          <a:p>
            <a:pPr>
              <a:spcBef>
                <a:spcPct val="50000"/>
              </a:spcBef>
            </a:pPr>
            <a:r>
              <a:rPr lang="en-US" sz="2400" dirty="0">
                <a:solidFill>
                  <a:schemeClr val="bg1"/>
                </a:solidFill>
              </a:rPr>
              <a:t>	  		  50+ APPLICATIONS	$350</a:t>
            </a:r>
          </a:p>
          <a:p>
            <a:pPr>
              <a:spcBef>
                <a:spcPct val="50000"/>
              </a:spcBef>
            </a:pPr>
            <a:r>
              <a:rPr lang="en-US" sz="2400" dirty="0">
                <a:solidFill>
                  <a:schemeClr val="bg1"/>
                </a:solidFill>
              </a:rPr>
              <a:t>			100+ APPLICATIONS	$1,000</a:t>
            </a:r>
          </a:p>
          <a:p>
            <a:pPr>
              <a:spcBef>
                <a:spcPct val="50000"/>
              </a:spcBef>
            </a:pPr>
            <a:r>
              <a:rPr lang="en-US" sz="2700" dirty="0">
                <a:solidFill>
                  <a:schemeClr val="bg1"/>
                </a:solidFill>
              </a:rPr>
              <a:t>            TEAM </a:t>
            </a:r>
            <a:r>
              <a:rPr lang="en-US" sz="2400" dirty="0">
                <a:solidFill>
                  <a:schemeClr val="bg1"/>
                </a:solidFill>
              </a:rPr>
              <a:t>	 </a:t>
            </a:r>
            <a:r>
              <a:rPr lang="en-US" sz="2400" dirty="0" smtClean="0">
                <a:solidFill>
                  <a:schemeClr val="bg1"/>
                </a:solidFill>
              </a:rPr>
              <a:t>100</a:t>
            </a:r>
            <a:r>
              <a:rPr lang="en-US" sz="2400" dirty="0">
                <a:solidFill>
                  <a:schemeClr val="bg1"/>
                </a:solidFill>
              </a:rPr>
              <a:t>+ APPLICATIONS	</a:t>
            </a:r>
            <a:r>
              <a:rPr lang="en-US" sz="2400" dirty="0" smtClean="0">
                <a:solidFill>
                  <a:schemeClr val="bg1"/>
                </a:solidFill>
              </a:rPr>
              <a:t>$1,000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200</a:t>
            </a:r>
            <a:r>
              <a:rPr lang="en-US" sz="2400" dirty="0">
                <a:solidFill>
                  <a:schemeClr val="bg1"/>
                </a:solidFill>
              </a:rPr>
              <a:t>+ APPLICATIONS	</a:t>
            </a:r>
            <a:r>
              <a:rPr lang="en-US" sz="2400" dirty="0" smtClean="0">
                <a:solidFill>
                  <a:schemeClr val="bg1"/>
                </a:solidFill>
              </a:rPr>
              <a:t>$2,400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500+ </a:t>
            </a:r>
            <a:r>
              <a:rPr lang="en-US" sz="2400" dirty="0">
                <a:solidFill>
                  <a:schemeClr val="bg1"/>
                </a:solidFill>
              </a:rPr>
              <a:t>APPLICATIONS	</a:t>
            </a:r>
            <a:r>
              <a:rPr lang="en-US" sz="2400" dirty="0" smtClean="0">
                <a:solidFill>
                  <a:schemeClr val="bg1"/>
                </a:solidFill>
              </a:rPr>
              <a:t>$7,500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2,500</a:t>
            </a:r>
            <a:r>
              <a:rPr lang="en-US" sz="2400" dirty="0">
                <a:solidFill>
                  <a:schemeClr val="bg1"/>
                </a:solidFill>
              </a:rPr>
              <a:t>+ APPLICATIONS	</a:t>
            </a:r>
            <a:r>
              <a:rPr lang="en-US" sz="2400" dirty="0" smtClean="0">
                <a:solidFill>
                  <a:schemeClr val="bg1"/>
                </a:solidFill>
              </a:rPr>
              <a:t>$50,000</a:t>
            </a:r>
          </a:p>
          <a:p>
            <a:pPr algn="ctr">
              <a:spcBef>
                <a:spcPct val="50000"/>
              </a:spcBef>
            </a:pPr>
            <a:r>
              <a:rPr lang="en-US" sz="2000" i="1" dirty="0" smtClean="0">
                <a:solidFill>
                  <a:schemeClr val="bg1"/>
                </a:solidFill>
              </a:rPr>
              <a:t>Note: Bonuses are in addition to aforementioned residual and commission</a:t>
            </a:r>
          </a:p>
          <a:p>
            <a:pPr algn="ctr">
              <a:spcBef>
                <a:spcPct val="50000"/>
              </a:spcBef>
            </a:pPr>
            <a:r>
              <a:rPr lang="en-US" sz="2000" i="1" dirty="0" smtClean="0">
                <a:solidFill>
                  <a:schemeClr val="bg1"/>
                </a:solidFill>
              </a:rPr>
              <a:t>Team production is credited to all levels down (not limited to 7)</a:t>
            </a:r>
            <a:endParaRPr lang="en-US" sz="2000" i="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798513"/>
            <a:ext cx="9144000" cy="5909310"/>
          </a:xfrm>
          <a:prstGeom prst="rect">
            <a:avLst/>
          </a:prstGeom>
          <a:noFill/>
          <a:ln w="9525">
            <a:noFill/>
            <a:miter lim="800000"/>
            <a:headEnd/>
            <a:tailEnd/>
          </a:ln>
          <a:effectLst>
            <a:outerShdw dist="45791" dir="3378596" algn="ctr" rotWithShape="0">
              <a:schemeClr val="tx1">
                <a:alpha val="50000"/>
              </a:schemeClr>
            </a:outerShdw>
          </a:effectLst>
        </p:spPr>
        <p:txBody>
          <a:bodyPr>
            <a:spAutoFit/>
          </a:bodyPr>
          <a:lstStyle/>
          <a:p>
            <a:pPr algn="ctr">
              <a:spcBef>
                <a:spcPct val="50000"/>
              </a:spcBef>
            </a:pPr>
            <a:r>
              <a:rPr lang="en-US" sz="2700" dirty="0">
                <a:solidFill>
                  <a:srgbClr val="FFC000"/>
                </a:solidFill>
              </a:rPr>
              <a:t>INCENTIVE PRODUCTION BONUS - QUARTERLY</a:t>
            </a:r>
            <a:r>
              <a:rPr lang="en-US" sz="2400" dirty="0">
                <a:solidFill>
                  <a:srgbClr val="FFC000"/>
                </a:solidFill>
              </a:rPr>
              <a:t> </a:t>
            </a:r>
          </a:p>
          <a:p>
            <a:pPr>
              <a:spcBef>
                <a:spcPct val="50000"/>
              </a:spcBef>
            </a:pPr>
            <a:r>
              <a:rPr lang="en-US" sz="2400" dirty="0">
                <a:solidFill>
                  <a:schemeClr val="bg1"/>
                </a:solidFill>
              </a:rPr>
              <a:t>   </a:t>
            </a:r>
            <a:r>
              <a:rPr lang="en-US" sz="2700" dirty="0">
                <a:solidFill>
                  <a:schemeClr val="bg1"/>
                </a:solidFill>
              </a:rPr>
              <a:t>PERSONAL</a:t>
            </a:r>
            <a:r>
              <a:rPr lang="en-US" sz="2400" dirty="0">
                <a:solidFill>
                  <a:schemeClr val="bg1"/>
                </a:solidFill>
              </a:rPr>
              <a:t>	  </a:t>
            </a:r>
            <a:r>
              <a:rPr lang="en-US" sz="2400" dirty="0" smtClean="0">
                <a:solidFill>
                  <a:schemeClr val="bg1"/>
                </a:solidFill>
              </a:rPr>
              <a:t>500</a:t>
            </a:r>
            <a:r>
              <a:rPr lang="en-US" sz="2400" dirty="0">
                <a:solidFill>
                  <a:schemeClr val="bg1"/>
                </a:solidFill>
              </a:rPr>
              <a:t>+ APPLICATIONS	</a:t>
            </a:r>
            <a:r>
              <a:rPr lang="en-US" sz="2400" dirty="0" smtClean="0">
                <a:solidFill>
                  <a:schemeClr val="bg1"/>
                </a:solidFill>
              </a:rPr>
              <a:t>$7,500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1,000+ </a:t>
            </a:r>
            <a:r>
              <a:rPr lang="en-US" sz="2400" dirty="0">
                <a:solidFill>
                  <a:schemeClr val="bg1"/>
                </a:solidFill>
              </a:rPr>
              <a:t>APPLICATIONS	</a:t>
            </a:r>
            <a:r>
              <a:rPr lang="en-US" sz="2400" dirty="0" smtClean="0">
                <a:solidFill>
                  <a:schemeClr val="bg1"/>
                </a:solidFill>
              </a:rPr>
              <a:t>$17,500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2,500+ </a:t>
            </a:r>
            <a:r>
              <a:rPr lang="en-US" sz="2400" dirty="0">
                <a:solidFill>
                  <a:schemeClr val="bg1"/>
                </a:solidFill>
              </a:rPr>
              <a:t>APPLICATIONS	</a:t>
            </a:r>
            <a:r>
              <a:rPr lang="en-US" sz="2400" dirty="0" smtClean="0">
                <a:solidFill>
                  <a:schemeClr val="bg1"/>
                </a:solidFill>
              </a:rPr>
              <a:t>$50,000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5,000</a:t>
            </a:r>
            <a:r>
              <a:rPr lang="en-US" sz="2400" dirty="0">
                <a:solidFill>
                  <a:schemeClr val="bg1"/>
                </a:solidFill>
              </a:rPr>
              <a:t>+ APPLICATIONS	</a:t>
            </a:r>
            <a:r>
              <a:rPr lang="en-US" sz="2400" dirty="0" smtClean="0">
                <a:solidFill>
                  <a:schemeClr val="bg1"/>
                </a:solidFill>
              </a:rPr>
              <a:t>$100,000</a:t>
            </a:r>
            <a:endParaRPr lang="en-US" sz="2400" dirty="0">
              <a:solidFill>
                <a:schemeClr val="bg1"/>
              </a:solidFill>
            </a:endParaRPr>
          </a:p>
          <a:p>
            <a:pPr>
              <a:spcBef>
                <a:spcPct val="50000"/>
              </a:spcBef>
            </a:pPr>
            <a:r>
              <a:rPr lang="en-US" sz="2700" dirty="0">
                <a:solidFill>
                  <a:schemeClr val="bg1"/>
                </a:solidFill>
              </a:rPr>
              <a:t>            TEAM</a:t>
            </a:r>
            <a:r>
              <a:rPr lang="en-US" sz="2400" dirty="0">
                <a:solidFill>
                  <a:schemeClr val="bg1"/>
                </a:solidFill>
              </a:rPr>
              <a:t>	  </a:t>
            </a:r>
            <a:r>
              <a:rPr lang="en-US" sz="2400" dirty="0" smtClean="0">
                <a:solidFill>
                  <a:schemeClr val="bg1"/>
                </a:solidFill>
              </a:rPr>
              <a:t>2,500+ </a:t>
            </a:r>
            <a:r>
              <a:rPr lang="en-US" sz="2400" dirty="0">
                <a:solidFill>
                  <a:schemeClr val="bg1"/>
                </a:solidFill>
              </a:rPr>
              <a:t>APPLICATIONS	</a:t>
            </a:r>
            <a:r>
              <a:rPr lang="en-US" sz="2400" dirty="0" smtClean="0">
                <a:solidFill>
                  <a:schemeClr val="bg1"/>
                </a:solidFill>
              </a:rPr>
              <a:t>$50,000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5,000+ </a:t>
            </a:r>
            <a:r>
              <a:rPr lang="en-US" sz="2400" dirty="0">
                <a:solidFill>
                  <a:schemeClr val="bg1"/>
                </a:solidFill>
              </a:rPr>
              <a:t>APPLICATIONS	</a:t>
            </a:r>
            <a:r>
              <a:rPr lang="en-US" sz="2400" dirty="0" smtClean="0">
                <a:solidFill>
                  <a:schemeClr val="bg1"/>
                </a:solidFill>
              </a:rPr>
              <a:t>$100,000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10,000</a:t>
            </a:r>
            <a:r>
              <a:rPr lang="en-US" sz="2400" dirty="0">
                <a:solidFill>
                  <a:schemeClr val="bg1"/>
                </a:solidFill>
              </a:rPr>
              <a:t>+ APPLICATIONS	</a:t>
            </a:r>
            <a:r>
              <a:rPr lang="en-US" sz="2400" dirty="0" smtClean="0">
                <a:solidFill>
                  <a:schemeClr val="bg1"/>
                </a:solidFill>
              </a:rPr>
              <a:t>$200,000</a:t>
            </a:r>
            <a:endParaRPr lang="en-US" sz="2400" dirty="0">
              <a:solidFill>
                <a:schemeClr val="bg1"/>
              </a:solidFill>
            </a:endParaRPr>
          </a:p>
          <a:p>
            <a:pPr>
              <a:spcBef>
                <a:spcPct val="50000"/>
              </a:spcBef>
            </a:pPr>
            <a:r>
              <a:rPr lang="en-US" sz="2400" dirty="0">
                <a:solidFill>
                  <a:schemeClr val="bg1"/>
                </a:solidFill>
              </a:rPr>
              <a:t>			</a:t>
            </a:r>
            <a:r>
              <a:rPr lang="en-US" sz="2400" dirty="0" smtClean="0">
                <a:solidFill>
                  <a:schemeClr val="bg1"/>
                </a:solidFill>
              </a:rPr>
              <a:t>25,000+ </a:t>
            </a:r>
            <a:r>
              <a:rPr lang="en-US" sz="2400" dirty="0">
                <a:solidFill>
                  <a:schemeClr val="bg1"/>
                </a:solidFill>
              </a:rPr>
              <a:t>APPLICATIONS	</a:t>
            </a:r>
            <a:r>
              <a:rPr lang="en-US" sz="2400" dirty="0" smtClean="0">
                <a:solidFill>
                  <a:schemeClr val="bg1"/>
                </a:solidFill>
              </a:rPr>
              <a:t>$625,000</a:t>
            </a:r>
            <a:endParaRPr lang="en-US" sz="2400" dirty="0">
              <a:solidFill>
                <a:schemeClr val="bg1"/>
              </a:solidFill>
            </a:endParaRPr>
          </a:p>
          <a:p>
            <a:pPr algn="ctr">
              <a:spcBef>
                <a:spcPct val="50000"/>
              </a:spcBef>
            </a:pPr>
            <a:r>
              <a:rPr lang="en-US" sz="3600" dirty="0" smtClean="0">
                <a:solidFill>
                  <a:schemeClr val="bg1"/>
                </a:solidFill>
              </a:rPr>
              <a:t>50,000</a:t>
            </a:r>
            <a:r>
              <a:rPr lang="en-US" sz="3600" dirty="0">
                <a:solidFill>
                  <a:schemeClr val="bg1"/>
                </a:solidFill>
              </a:rPr>
              <a:t>+ APPLICATIONS	</a:t>
            </a:r>
            <a:r>
              <a:rPr lang="en-US" sz="3600" dirty="0" smtClean="0">
                <a:solidFill>
                  <a:schemeClr val="bg1"/>
                </a:solidFill>
              </a:rPr>
              <a:t>$1,250,000</a:t>
            </a:r>
            <a:r>
              <a:rPr lang="en-US" sz="3600" dirty="0">
                <a:solidFill>
                  <a:schemeClr val="bg1"/>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1401762"/>
          </a:xfrm>
          <a:effectLst>
            <a:outerShdw dist="53882" dir="2700000" algn="ctr" rotWithShape="0">
              <a:schemeClr val="tx1"/>
            </a:outerShdw>
          </a:effectLst>
        </p:spPr>
        <p:txBody>
          <a:bodyPr/>
          <a:lstStyle/>
          <a:p>
            <a:r>
              <a:rPr lang="en-US" sz="2400" b="1" u="sng" dirty="0"/>
              <a:t/>
            </a:r>
            <a:br>
              <a:rPr lang="en-US" sz="2400" b="1" u="sng" dirty="0"/>
            </a:br>
            <a:r>
              <a:rPr lang="en-US" sz="2800" u="sng" dirty="0"/>
              <a:t/>
            </a:r>
            <a:br>
              <a:rPr lang="en-US" sz="2800" u="sng" dirty="0"/>
            </a:br>
            <a:r>
              <a:rPr lang="en-US" sz="2800" dirty="0" smtClean="0">
                <a:solidFill>
                  <a:schemeClr val="bg1"/>
                </a:solidFill>
              </a:rPr>
              <a:t>Additional Services That Could Provide Revenue</a:t>
            </a:r>
            <a:endParaRPr lang="en-US" sz="2800" dirty="0">
              <a:solidFill>
                <a:schemeClr val="bg1"/>
              </a:solidFill>
            </a:endParaRPr>
          </a:p>
        </p:txBody>
      </p:sp>
      <p:sp>
        <p:nvSpPr>
          <p:cNvPr id="65539" name="Rectangle 3"/>
          <p:cNvSpPr>
            <a:spLocks noGrp="1" noChangeArrowheads="1"/>
          </p:cNvSpPr>
          <p:nvPr>
            <p:ph type="body" idx="1"/>
          </p:nvPr>
        </p:nvSpPr>
        <p:spPr>
          <a:xfrm>
            <a:off x="457200" y="1600200"/>
            <a:ext cx="8229600" cy="4953000"/>
          </a:xfrm>
          <a:effectLst>
            <a:outerShdw dist="53882" dir="2700000" algn="ctr" rotWithShape="0">
              <a:schemeClr val="tx1"/>
            </a:outerShdw>
          </a:effectLst>
        </p:spPr>
        <p:txBody>
          <a:bodyPr/>
          <a:lstStyle/>
          <a:p>
            <a:pPr>
              <a:lnSpc>
                <a:spcPct val="90000"/>
              </a:lnSpc>
              <a:buFontTx/>
              <a:buNone/>
            </a:pPr>
            <a:endParaRPr lang="en-US" sz="2400" dirty="0">
              <a:solidFill>
                <a:schemeClr val="bg1"/>
              </a:solidFill>
            </a:endParaRPr>
          </a:p>
          <a:p>
            <a:pPr>
              <a:lnSpc>
                <a:spcPct val="90000"/>
              </a:lnSpc>
            </a:pPr>
            <a:r>
              <a:rPr lang="en-US" sz="2400" dirty="0" smtClean="0">
                <a:solidFill>
                  <a:schemeClr val="bg1"/>
                </a:solidFill>
              </a:rPr>
              <a:t>Debt settlement: 70% of the fees produced go to FH4A</a:t>
            </a:r>
          </a:p>
          <a:p>
            <a:pPr>
              <a:lnSpc>
                <a:spcPct val="90000"/>
              </a:lnSpc>
            </a:pPr>
            <a:r>
              <a:rPr lang="en-US" sz="2400" dirty="0" smtClean="0">
                <a:solidFill>
                  <a:schemeClr val="bg1"/>
                </a:solidFill>
              </a:rPr>
              <a:t>Credit repair:  Enrollment fees and monthly fees as well</a:t>
            </a:r>
          </a:p>
          <a:p>
            <a:pPr>
              <a:lnSpc>
                <a:spcPct val="90000"/>
              </a:lnSpc>
            </a:pPr>
            <a:r>
              <a:rPr lang="en-US" sz="2400" dirty="0" smtClean="0">
                <a:solidFill>
                  <a:schemeClr val="bg1"/>
                </a:solidFill>
              </a:rPr>
              <a:t>Property tax reduction</a:t>
            </a:r>
          </a:p>
          <a:p>
            <a:pPr>
              <a:lnSpc>
                <a:spcPct val="90000"/>
              </a:lnSpc>
            </a:pPr>
            <a:r>
              <a:rPr lang="en-US" sz="2400" dirty="0" smtClean="0">
                <a:solidFill>
                  <a:schemeClr val="bg1"/>
                </a:solidFill>
              </a:rPr>
              <a:t>Short sale/leaseback (available only in California for now)</a:t>
            </a:r>
          </a:p>
          <a:p>
            <a:pPr>
              <a:lnSpc>
                <a:spcPct val="90000"/>
              </a:lnSpc>
            </a:pPr>
            <a:r>
              <a:rPr lang="en-US" sz="2400" dirty="0" smtClean="0">
                <a:solidFill>
                  <a:schemeClr val="bg1"/>
                </a:solidFill>
              </a:rPr>
              <a:t>Mortgage insurance reduction</a:t>
            </a:r>
          </a:p>
          <a:p>
            <a:pPr>
              <a:lnSpc>
                <a:spcPct val="90000"/>
              </a:lnSpc>
            </a:pPr>
            <a:r>
              <a:rPr lang="en-US" sz="2400" dirty="0" smtClean="0">
                <a:solidFill>
                  <a:schemeClr val="bg1"/>
                </a:solidFill>
              </a:rPr>
              <a:t>More coming</a:t>
            </a:r>
          </a:p>
          <a:p>
            <a:pPr>
              <a:lnSpc>
                <a:spcPct val="90000"/>
              </a:lnSpc>
              <a:buNone/>
            </a:pPr>
            <a:endParaRPr lang="en-US" sz="2400" dirty="0" smtClean="0">
              <a:solidFill>
                <a:schemeClr val="bg1"/>
              </a:solidFill>
            </a:endParaRPr>
          </a:p>
          <a:p>
            <a:pPr algn="ctr">
              <a:lnSpc>
                <a:spcPct val="90000"/>
              </a:lnSpc>
              <a:buNone/>
            </a:pPr>
            <a:r>
              <a:rPr lang="en-US" sz="3200" dirty="0" smtClean="0">
                <a:solidFill>
                  <a:srgbClr val="FFC000"/>
                </a:solidFill>
              </a:rPr>
              <a:t>Formula: Fees brought into FH4A </a:t>
            </a:r>
          </a:p>
          <a:p>
            <a:pPr algn="ctr">
              <a:lnSpc>
                <a:spcPct val="90000"/>
              </a:lnSpc>
              <a:buNone/>
            </a:pPr>
            <a:r>
              <a:rPr lang="en-US" sz="3200" dirty="0" smtClean="0">
                <a:solidFill>
                  <a:srgbClr val="FFC000"/>
                </a:solidFill>
              </a:rPr>
              <a:t>shared “50-50” with Chapters</a:t>
            </a:r>
            <a:endParaRPr lang="en-US" sz="3200" dirty="0" smtClean="0">
              <a:solidFill>
                <a:srgbClr val="FFC000"/>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28600" y="1524000"/>
            <a:ext cx="8458200" cy="4419600"/>
          </a:xfrm>
        </p:spPr>
        <p:txBody>
          <a:bodyPr/>
          <a:lstStyle/>
          <a:p>
            <a:pPr algn="ctr" eaLnBrk="1" hangingPunct="1">
              <a:lnSpc>
                <a:spcPct val="140000"/>
              </a:lnSpc>
              <a:buNone/>
            </a:pPr>
            <a:r>
              <a:rPr lang="en-US" sz="3600" b="1" dirty="0" smtClean="0">
                <a:solidFill>
                  <a:srgbClr val="FF010D"/>
                </a:solidFill>
              </a:rPr>
              <a:t>“Using a Non-Profit Model to </a:t>
            </a:r>
          </a:p>
          <a:p>
            <a:pPr algn="ctr" eaLnBrk="1" hangingPunct="1">
              <a:lnSpc>
                <a:spcPct val="140000"/>
              </a:lnSpc>
              <a:buNone/>
            </a:pPr>
            <a:r>
              <a:rPr lang="en-US" sz="3600" b="1" dirty="0" smtClean="0">
                <a:solidFill>
                  <a:srgbClr val="FF010D"/>
                </a:solidFill>
              </a:rPr>
              <a:t>Help Americans With Today’s Financial Crisis”</a:t>
            </a:r>
          </a:p>
          <a:p>
            <a:pPr algn="ctr" eaLnBrk="1" hangingPunct="1">
              <a:lnSpc>
                <a:spcPct val="140000"/>
              </a:lnSpc>
              <a:buNone/>
            </a:pPr>
            <a:r>
              <a:rPr lang="en-US" sz="3600" b="1" i="1" dirty="0" smtClean="0">
                <a:solidFill>
                  <a:schemeClr val="bg1"/>
                </a:solidFill>
              </a:rPr>
              <a:t>Presentation for Potential </a:t>
            </a:r>
          </a:p>
          <a:p>
            <a:pPr algn="ctr" eaLnBrk="1" hangingPunct="1">
              <a:lnSpc>
                <a:spcPct val="140000"/>
              </a:lnSpc>
              <a:buNone/>
            </a:pPr>
            <a:r>
              <a:rPr lang="en-US" sz="3600" b="1" i="1" dirty="0" smtClean="0">
                <a:solidFill>
                  <a:schemeClr val="bg1"/>
                </a:solidFill>
              </a:rPr>
              <a:t>Non-Profit Chapters</a:t>
            </a:r>
          </a:p>
          <a:p>
            <a:pPr eaLnBrk="1" hangingPunct="1">
              <a:lnSpc>
                <a:spcPct val="140000"/>
              </a:lnSpc>
              <a:buNone/>
            </a:pPr>
            <a:endParaRPr lang="en-US" dirty="0" smtClean="0"/>
          </a:p>
        </p:txBody>
      </p:sp>
      <p:sp>
        <p:nvSpPr>
          <p:cNvPr id="4" name="Date Placeholder 3"/>
          <p:cNvSpPr>
            <a:spLocks noGrp="1"/>
          </p:cNvSpPr>
          <p:nvPr>
            <p:ph type="dt" sz="half"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96962"/>
          </a:xfrm>
        </p:spPr>
        <p:txBody>
          <a:bodyPr>
            <a:normAutofit/>
          </a:bodyPr>
          <a:lstStyle/>
          <a:p>
            <a:r>
              <a:rPr lang="en-US" sz="3600" dirty="0" smtClean="0">
                <a:solidFill>
                  <a:srgbClr val="FFC000"/>
                </a:solidFill>
              </a:rPr>
              <a:t>Replicated Website</a:t>
            </a:r>
            <a:endParaRPr lang="en-US" sz="3600" dirty="0">
              <a:solidFill>
                <a:srgbClr val="FFC000"/>
              </a:solidFill>
            </a:endParaRPr>
          </a:p>
        </p:txBody>
      </p:sp>
      <p:sp>
        <p:nvSpPr>
          <p:cNvPr id="3" name="Content Placeholder 2"/>
          <p:cNvSpPr>
            <a:spLocks noGrp="1"/>
          </p:cNvSpPr>
          <p:nvPr>
            <p:ph idx="1"/>
          </p:nvPr>
        </p:nvSpPr>
        <p:spPr>
          <a:xfrm>
            <a:off x="457200" y="1447800"/>
            <a:ext cx="8229600" cy="4860925"/>
          </a:xfrm>
        </p:spPr>
        <p:txBody>
          <a:bodyPr/>
          <a:lstStyle/>
          <a:p>
            <a:endParaRPr lang="en-US" dirty="0" smtClean="0"/>
          </a:p>
          <a:p>
            <a:endParaRPr lang="en-US" dirty="0" smtClean="0"/>
          </a:p>
        </p:txBody>
      </p:sp>
      <p:sp>
        <p:nvSpPr>
          <p:cNvPr id="5" name="Date Placeholder 4"/>
          <p:cNvSpPr>
            <a:spLocks noGrp="1"/>
          </p:cNvSpPr>
          <p:nvPr>
            <p:ph type="dt" sz="half" idx="10"/>
          </p:nvPr>
        </p:nvSpPr>
        <p:spPr/>
        <p:txBody>
          <a:bodyPr/>
          <a:lstStyle/>
          <a:p>
            <a:pPr>
              <a:defRPr/>
            </a:pPr>
            <a:endParaRPr lang="en-US" dirty="0" smtClean="0"/>
          </a:p>
          <a:p>
            <a:pPr>
              <a:defRPr/>
            </a:pPr>
            <a:r>
              <a:rPr lang="en-US" dirty="0" smtClean="0"/>
              <a:t>July 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30</a:t>
            </a:fld>
            <a:endParaRPr lang="en-US" dirty="0"/>
          </a:p>
        </p:txBody>
      </p:sp>
      <p:pic>
        <p:nvPicPr>
          <p:cNvPr id="1026" name="Picture 2"/>
          <p:cNvPicPr>
            <a:picLocks noChangeAspect="1" noChangeArrowheads="1"/>
          </p:cNvPicPr>
          <p:nvPr/>
        </p:nvPicPr>
        <p:blipFill>
          <a:blip r:embed="rId3"/>
          <a:srcRect/>
          <a:stretch>
            <a:fillRect/>
          </a:stretch>
        </p:blipFill>
        <p:spPr bwMode="auto">
          <a:xfrm>
            <a:off x="381000" y="1447800"/>
            <a:ext cx="8534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96962"/>
          </a:xfrm>
        </p:spPr>
        <p:txBody>
          <a:bodyPr>
            <a:normAutofit/>
          </a:bodyPr>
          <a:lstStyle/>
          <a:p>
            <a:r>
              <a:rPr lang="en-US" sz="3600" dirty="0" smtClean="0">
                <a:solidFill>
                  <a:srgbClr val="FFC000"/>
                </a:solidFill>
              </a:rPr>
              <a:t>Marketing Materials</a:t>
            </a:r>
            <a:endParaRPr lang="en-US" sz="3600" dirty="0">
              <a:solidFill>
                <a:srgbClr val="FFC000"/>
              </a:solidFill>
            </a:endParaRPr>
          </a:p>
        </p:txBody>
      </p:sp>
      <p:sp>
        <p:nvSpPr>
          <p:cNvPr id="3" name="Content Placeholder 2"/>
          <p:cNvSpPr>
            <a:spLocks noGrp="1"/>
          </p:cNvSpPr>
          <p:nvPr>
            <p:ph idx="1"/>
          </p:nvPr>
        </p:nvSpPr>
        <p:spPr>
          <a:xfrm>
            <a:off x="457200" y="1447800"/>
            <a:ext cx="8229600" cy="4860925"/>
          </a:xfrm>
        </p:spPr>
        <p:txBody>
          <a:bodyPr/>
          <a:lstStyle/>
          <a:p>
            <a:endParaRPr lang="en-US" dirty="0" smtClean="0"/>
          </a:p>
          <a:p>
            <a:endParaRPr lang="en-US" dirty="0" smtClean="0"/>
          </a:p>
        </p:txBody>
      </p:sp>
      <p:sp>
        <p:nvSpPr>
          <p:cNvPr id="5" name="Date Placeholder 4"/>
          <p:cNvSpPr>
            <a:spLocks noGrp="1"/>
          </p:cNvSpPr>
          <p:nvPr>
            <p:ph type="dt" sz="half" idx="10"/>
          </p:nvPr>
        </p:nvSpPr>
        <p:spPr/>
        <p:txBody>
          <a:bodyPr/>
          <a:lstStyle/>
          <a:p>
            <a:pPr>
              <a:defRPr/>
            </a:pPr>
            <a:endParaRPr lang="en-US" dirty="0" smtClean="0"/>
          </a:p>
          <a:p>
            <a:pPr>
              <a:defRPr/>
            </a:pPr>
            <a:r>
              <a:rPr lang="en-US" dirty="0" smtClean="0"/>
              <a:t>July 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31</a:t>
            </a:fld>
            <a:endParaRPr lang="en-US" dirty="0"/>
          </a:p>
        </p:txBody>
      </p:sp>
      <p:pic>
        <p:nvPicPr>
          <p:cNvPr id="2050" name="Picture 2"/>
          <p:cNvPicPr>
            <a:picLocks noChangeAspect="1" noChangeArrowheads="1"/>
          </p:cNvPicPr>
          <p:nvPr/>
        </p:nvPicPr>
        <p:blipFill>
          <a:blip r:embed="rId3"/>
          <a:srcRect/>
          <a:stretch>
            <a:fillRect/>
          </a:stretch>
        </p:blipFill>
        <p:spPr bwMode="auto">
          <a:xfrm>
            <a:off x="381000" y="1447800"/>
            <a:ext cx="85629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96962"/>
          </a:xfrm>
        </p:spPr>
        <p:txBody>
          <a:bodyPr>
            <a:normAutofit/>
          </a:bodyPr>
          <a:lstStyle/>
          <a:p>
            <a:r>
              <a:rPr lang="en-US" sz="3600" dirty="0" smtClean="0">
                <a:solidFill>
                  <a:srgbClr val="FFC000"/>
                </a:solidFill>
              </a:rPr>
              <a:t>Marketing Materials</a:t>
            </a:r>
            <a:endParaRPr lang="en-US" sz="3600" dirty="0">
              <a:solidFill>
                <a:srgbClr val="FFC000"/>
              </a:solidFill>
            </a:endParaRPr>
          </a:p>
        </p:txBody>
      </p:sp>
      <p:sp>
        <p:nvSpPr>
          <p:cNvPr id="3" name="Content Placeholder 2"/>
          <p:cNvSpPr>
            <a:spLocks noGrp="1"/>
          </p:cNvSpPr>
          <p:nvPr>
            <p:ph idx="1"/>
          </p:nvPr>
        </p:nvSpPr>
        <p:spPr>
          <a:xfrm>
            <a:off x="457200" y="1447800"/>
            <a:ext cx="8229600" cy="4860925"/>
          </a:xfrm>
        </p:spPr>
        <p:txBody>
          <a:bodyPr/>
          <a:lstStyle/>
          <a:p>
            <a:endParaRPr lang="en-US" dirty="0" smtClean="0"/>
          </a:p>
          <a:p>
            <a:endParaRPr lang="en-US" dirty="0" smtClean="0"/>
          </a:p>
        </p:txBody>
      </p:sp>
      <p:sp>
        <p:nvSpPr>
          <p:cNvPr id="5" name="Date Placeholder 4"/>
          <p:cNvSpPr>
            <a:spLocks noGrp="1"/>
          </p:cNvSpPr>
          <p:nvPr>
            <p:ph type="dt" sz="half" idx="10"/>
          </p:nvPr>
        </p:nvSpPr>
        <p:spPr/>
        <p:txBody>
          <a:bodyPr/>
          <a:lstStyle/>
          <a:p>
            <a:pPr>
              <a:defRPr/>
            </a:pPr>
            <a:endParaRPr lang="en-US" dirty="0" smtClean="0"/>
          </a:p>
          <a:p>
            <a:pPr>
              <a:defRPr/>
            </a:pPr>
            <a:r>
              <a:rPr lang="en-US" dirty="0" smtClean="0"/>
              <a:t>July 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32</a:t>
            </a:fld>
            <a:endParaRPr lang="en-US" dirty="0"/>
          </a:p>
        </p:txBody>
      </p:sp>
      <p:pic>
        <p:nvPicPr>
          <p:cNvPr id="3075" name="Picture 3"/>
          <p:cNvPicPr>
            <a:picLocks noChangeAspect="1" noChangeArrowheads="1"/>
          </p:cNvPicPr>
          <p:nvPr/>
        </p:nvPicPr>
        <p:blipFill>
          <a:blip r:embed="rId3"/>
          <a:srcRect/>
          <a:stretch>
            <a:fillRect/>
          </a:stretch>
        </p:blipFill>
        <p:spPr bwMode="auto">
          <a:xfrm>
            <a:off x="838200" y="1600200"/>
            <a:ext cx="7238999"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Signing up as a Chapter</a:t>
            </a:r>
            <a:endParaRPr lang="en-US" dirty="0">
              <a:solidFill>
                <a:schemeClr val="bg1"/>
              </a:solidFill>
            </a:endParaRPr>
          </a:p>
        </p:txBody>
      </p:sp>
      <p:sp>
        <p:nvSpPr>
          <p:cNvPr id="3" name="Content Placeholder 2"/>
          <p:cNvSpPr>
            <a:spLocks noGrp="1"/>
          </p:cNvSpPr>
          <p:nvPr>
            <p:ph idx="1"/>
          </p:nvPr>
        </p:nvSpPr>
        <p:spPr>
          <a:xfrm>
            <a:off x="457200" y="1600200"/>
            <a:ext cx="8229600" cy="4708525"/>
          </a:xfrm>
        </p:spPr>
        <p:txBody>
          <a:bodyPr/>
          <a:lstStyle/>
          <a:p>
            <a:pPr>
              <a:buClr>
                <a:schemeClr val="accent3"/>
              </a:buClr>
              <a:buSzPct val="100000"/>
              <a:buFont typeface="Wingdings" pitchFamily="2" charset="2"/>
              <a:buChar char="q"/>
            </a:pPr>
            <a:r>
              <a:rPr lang="en-US" sz="2400" dirty="0" smtClean="0">
                <a:solidFill>
                  <a:schemeClr val="bg1"/>
                </a:solidFill>
              </a:rPr>
              <a:t>Cost is $1,495 up-front and $79 monthly</a:t>
            </a:r>
          </a:p>
          <a:p>
            <a:pPr>
              <a:buClr>
                <a:schemeClr val="accent3"/>
              </a:buClr>
              <a:buSzPct val="100000"/>
              <a:buFont typeface="Wingdings" pitchFamily="2" charset="2"/>
              <a:buChar char="q"/>
            </a:pPr>
            <a:r>
              <a:rPr lang="en-US" sz="2400" dirty="0" smtClean="0">
                <a:solidFill>
                  <a:schemeClr val="bg1"/>
                </a:solidFill>
              </a:rPr>
              <a:t>You will get a replicated website &amp; access to a complete line of professional marketing and promotional materials</a:t>
            </a:r>
          </a:p>
          <a:p>
            <a:pPr>
              <a:buClr>
                <a:schemeClr val="accent3"/>
              </a:buClr>
              <a:buSzPct val="100000"/>
              <a:buFont typeface="Wingdings" pitchFamily="2" charset="2"/>
              <a:buChar char="q"/>
            </a:pPr>
            <a:r>
              <a:rPr lang="en-US" sz="2400" dirty="0" smtClean="0">
                <a:solidFill>
                  <a:schemeClr val="bg1"/>
                </a:solidFill>
              </a:rPr>
              <a:t>Contact the Chapter that referred you</a:t>
            </a:r>
          </a:p>
          <a:p>
            <a:pPr>
              <a:buClr>
                <a:schemeClr val="accent3"/>
              </a:buClr>
              <a:buSzPct val="100000"/>
              <a:buFont typeface="Wingdings" pitchFamily="2" charset="2"/>
              <a:buChar char="q"/>
            </a:pPr>
            <a:r>
              <a:rPr lang="en-US" sz="2400" dirty="0" smtClean="0">
                <a:solidFill>
                  <a:schemeClr val="bg1"/>
                </a:solidFill>
              </a:rPr>
              <a:t>If you received an email from Dave Hershman and/or OriginationPro and were not referred directly by a Chapter, I am supporting DB Marketing Solutions (last slide)</a:t>
            </a:r>
          </a:p>
          <a:p>
            <a:pPr>
              <a:buClr>
                <a:schemeClr val="tx1"/>
              </a:buClr>
              <a:buSzPct val="80000"/>
              <a:buNone/>
            </a:pPr>
            <a:endParaRPr lang="en-US" sz="1200" dirty="0" smtClean="0"/>
          </a:p>
          <a:p>
            <a:pPr algn="ctr">
              <a:buClr>
                <a:schemeClr val="tx1"/>
              </a:buClr>
              <a:buSzPct val="80000"/>
              <a:buNone/>
            </a:pPr>
            <a:r>
              <a:rPr lang="en-US" sz="2000" b="1" dirty="0" smtClean="0">
                <a:solidFill>
                  <a:srgbClr val="FFCC00"/>
                </a:solidFill>
                <a:effectLst>
                  <a:outerShdw blurRad="38100" dist="38100" dir="2700000" algn="tl">
                    <a:srgbClr val="000000">
                      <a:alpha val="43137"/>
                    </a:srgbClr>
                  </a:outerShdw>
                </a:effectLst>
              </a:rPr>
              <a:t>Major benefit of signing up now: The Non-Profit Chapters that join now, the $1,495 fee will be waived. The monthly fee </a:t>
            </a:r>
            <a:r>
              <a:rPr lang="en-US" sz="2000" b="1" dirty="0" smtClean="0">
                <a:solidFill>
                  <a:srgbClr val="FFCC00"/>
                </a:solidFill>
                <a:effectLst>
                  <a:outerShdw blurRad="38100" dist="38100" dir="2700000" algn="tl">
                    <a:srgbClr val="000000">
                      <a:alpha val="43137"/>
                    </a:srgbClr>
                  </a:outerShdw>
                </a:effectLst>
              </a:rPr>
              <a:t>is not charged </a:t>
            </a:r>
            <a:r>
              <a:rPr lang="en-US" sz="2000" b="1" dirty="0" smtClean="0">
                <a:solidFill>
                  <a:srgbClr val="FFCC00"/>
                </a:solidFill>
                <a:effectLst>
                  <a:outerShdw blurRad="38100" dist="38100" dir="2700000" algn="tl">
                    <a:srgbClr val="000000">
                      <a:alpha val="43137"/>
                    </a:srgbClr>
                  </a:outerShdw>
                </a:effectLst>
              </a:rPr>
              <a:t>until </a:t>
            </a:r>
            <a:r>
              <a:rPr lang="en-US" sz="2000" b="1" dirty="0" smtClean="0">
                <a:solidFill>
                  <a:srgbClr val="FFCC00"/>
                </a:solidFill>
                <a:effectLst>
                  <a:outerShdw blurRad="38100" dist="38100" dir="2700000" algn="tl">
                    <a:srgbClr val="000000">
                      <a:alpha val="43137"/>
                    </a:srgbClr>
                  </a:outerShdw>
                </a:effectLst>
              </a:rPr>
              <a:t>30 days after enrollment. </a:t>
            </a:r>
            <a:r>
              <a:rPr lang="en-US" sz="2000" b="1" dirty="0" smtClean="0">
                <a:solidFill>
                  <a:srgbClr val="FFCC00"/>
                </a:solidFill>
                <a:effectLst>
                  <a:outerShdw blurRad="38100" dist="38100" dir="2700000" algn="tl">
                    <a:srgbClr val="000000">
                      <a:alpha val="43137"/>
                    </a:srgbClr>
                  </a:outerShdw>
                </a:effectLst>
              </a:rPr>
              <a:t>However, members can be referred immediately.  </a:t>
            </a:r>
          </a:p>
          <a:p>
            <a:pPr algn="ctr">
              <a:buClr>
                <a:schemeClr val="tx1"/>
              </a:buClr>
              <a:buSzPct val="80000"/>
              <a:buNone/>
            </a:pPr>
            <a:r>
              <a:rPr lang="en-US" sz="2000" b="1" dirty="0" smtClean="0">
                <a:solidFill>
                  <a:srgbClr val="FFCC00"/>
                </a:solidFill>
                <a:effectLst>
                  <a:outerShdw blurRad="38100" dist="38100" dir="2700000" algn="tl">
                    <a:srgbClr val="000000">
                      <a:alpha val="43137"/>
                    </a:srgbClr>
                  </a:outerShdw>
                </a:effectLst>
              </a:rPr>
              <a:t>Basically you join now for no immediate cost!</a:t>
            </a:r>
            <a:endParaRPr lang="en-US" sz="2400" dirty="0">
              <a:solidFill>
                <a:srgbClr val="FF0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dirty="0"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sz="3600" dirty="0" smtClean="0">
                <a:solidFill>
                  <a:srgbClr val="FFC000"/>
                </a:solidFill>
              </a:rPr>
              <a:t>One More Point</a:t>
            </a:r>
            <a:endParaRPr lang="en-US" sz="3600" dirty="0">
              <a:solidFill>
                <a:srgbClr val="FFC000"/>
              </a:solidFill>
            </a:endParaRPr>
          </a:p>
        </p:txBody>
      </p:sp>
      <p:sp>
        <p:nvSpPr>
          <p:cNvPr id="3" name="Content Placeholder 2"/>
          <p:cNvSpPr>
            <a:spLocks noGrp="1"/>
          </p:cNvSpPr>
          <p:nvPr>
            <p:ph idx="1"/>
          </p:nvPr>
        </p:nvSpPr>
        <p:spPr>
          <a:xfrm>
            <a:off x="457200" y="1371600"/>
            <a:ext cx="8229600" cy="4708525"/>
          </a:xfrm>
        </p:spPr>
        <p:txBody>
          <a:bodyPr/>
          <a:lstStyle/>
          <a:p>
            <a:pPr>
              <a:buClr>
                <a:schemeClr val="accent3"/>
              </a:buClr>
              <a:buSzPct val="100000"/>
              <a:buFont typeface="Wingdings" pitchFamily="2" charset="2"/>
              <a:buChar char="q"/>
            </a:pPr>
            <a:r>
              <a:rPr lang="en-US" sz="2000" dirty="0" smtClean="0">
                <a:solidFill>
                  <a:schemeClr val="bg1"/>
                </a:solidFill>
              </a:rPr>
              <a:t>The model of CFPG is still in effect until it is proven to be legally not feasible in your State. </a:t>
            </a:r>
          </a:p>
          <a:p>
            <a:pPr>
              <a:buClr>
                <a:schemeClr val="accent3"/>
              </a:buClr>
              <a:buSzPct val="100000"/>
              <a:buFont typeface="Wingdings" pitchFamily="2" charset="2"/>
              <a:buChar char="q"/>
            </a:pPr>
            <a:r>
              <a:rPr lang="en-US" sz="2000" dirty="0" smtClean="0">
                <a:solidFill>
                  <a:schemeClr val="bg1"/>
                </a:solidFill>
              </a:rPr>
              <a:t>This means those who want to join CFPG can still do so. </a:t>
            </a:r>
          </a:p>
          <a:p>
            <a:pPr>
              <a:buClr>
                <a:schemeClr val="accent3"/>
              </a:buClr>
              <a:buSzPct val="100000"/>
              <a:buFont typeface="Wingdings" pitchFamily="2" charset="2"/>
              <a:buChar char="q"/>
            </a:pPr>
            <a:r>
              <a:rPr lang="en-US" sz="2000" dirty="0" smtClean="0">
                <a:solidFill>
                  <a:schemeClr val="bg1"/>
                </a:solidFill>
              </a:rPr>
              <a:t>Cost is $99 up-front and $49 monthly. CFPG provides complete processing, marketing and technology support.  </a:t>
            </a:r>
          </a:p>
          <a:p>
            <a:pPr>
              <a:buClr>
                <a:schemeClr val="accent3"/>
              </a:buClr>
              <a:buSzPct val="100000"/>
              <a:buFont typeface="Wingdings" pitchFamily="2" charset="2"/>
              <a:buChar char="q"/>
            </a:pPr>
            <a:r>
              <a:rPr lang="en-US" sz="2000" dirty="0" smtClean="0">
                <a:solidFill>
                  <a:schemeClr val="bg1"/>
                </a:solidFill>
              </a:rPr>
              <a:t>We provide forensic loan audits that lead to a loan modification with results guaranteed at a recommended price of $2,995, $1,495 is income to  you.  </a:t>
            </a:r>
            <a:r>
              <a:rPr lang="en-US" sz="2000" b="1" dirty="0" smtClean="0">
                <a:solidFill>
                  <a:srgbClr val="FFC000"/>
                </a:solidFill>
              </a:rPr>
              <a:t>Note: </a:t>
            </a:r>
            <a:r>
              <a:rPr lang="en-US" sz="2000" b="1" dirty="0" err="1" smtClean="0">
                <a:solidFill>
                  <a:srgbClr val="FFC000"/>
                </a:solidFill>
              </a:rPr>
              <a:t>FH4A</a:t>
            </a:r>
            <a:r>
              <a:rPr lang="en-US" sz="2000" b="1" dirty="0" smtClean="0">
                <a:solidFill>
                  <a:srgbClr val="FFC000"/>
                </a:solidFill>
              </a:rPr>
              <a:t> does not do forensic audits. </a:t>
            </a:r>
            <a:endParaRPr lang="en-US" sz="2000" dirty="0" smtClean="0">
              <a:solidFill>
                <a:srgbClr val="FFC000"/>
              </a:solidFill>
            </a:endParaRPr>
          </a:p>
          <a:p>
            <a:pPr>
              <a:buClr>
                <a:schemeClr val="accent3"/>
              </a:buClr>
              <a:buSzPct val="100000"/>
              <a:buFont typeface="Wingdings" pitchFamily="2" charset="2"/>
              <a:buChar char="q"/>
            </a:pPr>
            <a:r>
              <a:rPr lang="en-US" sz="2000" dirty="0" smtClean="0">
                <a:solidFill>
                  <a:schemeClr val="bg1"/>
                </a:solidFill>
              </a:rPr>
              <a:t>There are no free halt sale services. CFPG charges $500</a:t>
            </a:r>
          </a:p>
          <a:p>
            <a:pPr>
              <a:buClr>
                <a:schemeClr val="accent3"/>
              </a:buClr>
              <a:buSzPct val="100000"/>
              <a:buFont typeface="Wingdings" pitchFamily="2" charset="2"/>
              <a:buChar char="q"/>
            </a:pPr>
            <a:r>
              <a:rPr lang="en-US" sz="2000" dirty="0" smtClean="0">
                <a:solidFill>
                  <a:schemeClr val="bg1"/>
                </a:solidFill>
              </a:rPr>
              <a:t>There is a recruiting/multi-level component to this as well—4 levels</a:t>
            </a:r>
          </a:p>
          <a:p>
            <a:pPr>
              <a:buClr>
                <a:schemeClr val="accent3"/>
              </a:buClr>
              <a:buSzPct val="100000"/>
              <a:buFont typeface="Wingdings" pitchFamily="2" charset="2"/>
              <a:buChar char="q"/>
            </a:pPr>
            <a:r>
              <a:rPr lang="en-US" sz="2000" dirty="0" smtClean="0">
                <a:solidFill>
                  <a:schemeClr val="bg1"/>
                </a:solidFill>
              </a:rPr>
              <a:t>Contact info@financialhopeforyou.org (last slide) or the Associate Member who referred you if you want to participate in this model.</a:t>
            </a:r>
          </a:p>
          <a:p>
            <a:pPr>
              <a:buClr>
                <a:schemeClr val="accent3"/>
              </a:buClr>
              <a:buSzPct val="100000"/>
              <a:buFont typeface="Wingdings" pitchFamily="2" charset="2"/>
              <a:buChar char="q"/>
            </a:pPr>
            <a:r>
              <a:rPr lang="en-US" sz="2000" dirty="0" smtClean="0">
                <a:solidFill>
                  <a:schemeClr val="bg1"/>
                </a:solidFill>
              </a:rPr>
              <a:t>You can participate in CFPG and </a:t>
            </a:r>
            <a:r>
              <a:rPr lang="en-US" sz="2000" dirty="0" err="1" smtClean="0">
                <a:solidFill>
                  <a:schemeClr val="bg1"/>
                </a:solidFill>
              </a:rPr>
              <a:t>FH4A</a:t>
            </a:r>
            <a:r>
              <a:rPr lang="en-US" sz="2000" dirty="0" smtClean="0">
                <a:solidFill>
                  <a:schemeClr val="bg1"/>
                </a:solidFill>
              </a:rPr>
              <a:t> both, or one or the other. </a:t>
            </a:r>
            <a:r>
              <a:rPr lang="en-US" sz="2000" b="1" dirty="0" smtClean="0">
                <a:solidFill>
                  <a:srgbClr val="FFCC00"/>
                </a:solidFill>
                <a:effectLst>
                  <a:outerShdw blurRad="38100" dist="38100" dir="2700000" algn="tl">
                    <a:srgbClr val="000000">
                      <a:alpha val="43137"/>
                    </a:srgbClr>
                  </a:outerShdw>
                </a:effectLst>
              </a:rPr>
              <a:t> </a:t>
            </a:r>
          </a:p>
          <a:p>
            <a:pPr>
              <a:buClr>
                <a:schemeClr val="accent3"/>
              </a:buClr>
              <a:buSzPct val="100000"/>
              <a:buFont typeface="Wingdings" pitchFamily="2" charset="2"/>
              <a:buChar char="q"/>
            </a:pPr>
            <a:r>
              <a:rPr lang="en-US" sz="2000" b="1" dirty="0" smtClean="0">
                <a:solidFill>
                  <a:srgbClr val="FFCC00"/>
                </a:solidFill>
                <a:effectLst>
                  <a:outerShdw blurRad="38100" dist="38100" dir="2700000" algn="tl">
                    <a:srgbClr val="000000">
                      <a:alpha val="43137"/>
                    </a:srgbClr>
                  </a:outerShdw>
                </a:effectLst>
              </a:rPr>
              <a:t>One Restriction: You cannot solicit clients for the non-profit model and “switch” them to the fee (CFPG) model. </a:t>
            </a:r>
            <a:endParaRPr lang="en-US" sz="2400" dirty="0">
              <a:solidFill>
                <a:srgbClr val="FF0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r>
              <a:rPr lang="en-US" dirty="0"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eaLnBrk="1" fontAlgn="auto" hangingPunct="1">
              <a:spcAft>
                <a:spcPts val="0"/>
              </a:spcAft>
              <a:defRPr/>
            </a:pPr>
            <a:r>
              <a:rPr lang="en-US" sz="3600" spc="-150" dirty="0" smtClean="0">
                <a:solidFill>
                  <a:srgbClr val="FFCC00"/>
                </a:solidFill>
                <a:effectLst>
                  <a:outerShdw blurRad="38100" dist="38100" dir="2700000" algn="tl">
                    <a:srgbClr val="000000">
                      <a:alpha val="43137"/>
                    </a:srgbClr>
                  </a:outerShdw>
                </a:effectLst>
              </a:rPr>
              <a:t>Contact Us</a:t>
            </a:r>
            <a:endParaRPr lang="en-US" sz="3600" spc="-150" dirty="0">
              <a:solidFill>
                <a:srgbClr val="FFCC00"/>
              </a:solidFill>
              <a:effectLst>
                <a:outerShdw blurRad="38100" dist="38100" dir="2700000" algn="tl">
                  <a:srgbClr val="000000">
                    <a:alpha val="43137"/>
                  </a:srgbClr>
                </a:outerShdw>
              </a:effectLst>
            </a:endParaRPr>
          </a:p>
        </p:txBody>
      </p:sp>
      <p:sp>
        <p:nvSpPr>
          <p:cNvPr id="32770" name="Content Placeholder 2"/>
          <p:cNvSpPr>
            <a:spLocks noGrp="1"/>
          </p:cNvSpPr>
          <p:nvPr>
            <p:ph idx="1"/>
          </p:nvPr>
        </p:nvSpPr>
        <p:spPr>
          <a:xfrm>
            <a:off x="457200" y="1371600"/>
            <a:ext cx="8229600" cy="4708525"/>
          </a:xfrm>
        </p:spPr>
        <p:txBody>
          <a:bodyPr/>
          <a:lstStyle/>
          <a:p>
            <a:pPr eaLnBrk="1" hangingPunct="1">
              <a:buClr>
                <a:schemeClr val="bg1"/>
              </a:buClr>
              <a:buFont typeface="Wingdings" pitchFamily="2" charset="2"/>
              <a:buChar char="q"/>
              <a:defRPr/>
            </a:pPr>
            <a:r>
              <a:rPr lang="en-US" sz="2200" dirty="0" smtClean="0">
                <a:solidFill>
                  <a:schemeClr val="bg1"/>
                </a:solidFill>
              </a:rPr>
              <a:t>Please do not hesitate to contact our Chapter Success Team with any questions that you have along the way.  We are here to help you and our success depends solely on YOUR success! </a:t>
            </a:r>
          </a:p>
          <a:p>
            <a:pPr eaLnBrk="1" hangingPunct="1">
              <a:buClr>
                <a:schemeClr val="bg1"/>
              </a:buClr>
              <a:buFont typeface="Wingdings" pitchFamily="2" charset="2"/>
              <a:buChar char="q"/>
              <a:defRPr/>
            </a:pPr>
            <a:r>
              <a:rPr lang="en-US" sz="2200" dirty="0" smtClean="0">
                <a:solidFill>
                  <a:schemeClr val="bg1"/>
                </a:solidFill>
              </a:rPr>
              <a:t>You are supported the same whether you are level 1 or level 7 on our team. </a:t>
            </a:r>
          </a:p>
          <a:p>
            <a:pPr eaLnBrk="1" hangingPunct="1">
              <a:buClr>
                <a:schemeClr val="bg1"/>
              </a:buClr>
              <a:buFont typeface="Wingdings" pitchFamily="2" charset="2"/>
              <a:buChar char="q"/>
              <a:defRPr/>
            </a:pPr>
            <a:r>
              <a:rPr lang="en-US" sz="2200" dirty="0" smtClean="0">
                <a:solidFill>
                  <a:schemeClr val="bg1"/>
                </a:solidFill>
              </a:rPr>
              <a:t>You can reach us by emailing your questions to </a:t>
            </a:r>
            <a:r>
              <a:rPr lang="en-US" sz="2200" dirty="0" smtClean="0">
                <a:solidFill>
                  <a:srgbClr val="FFC000"/>
                </a:solidFill>
              </a:rPr>
              <a:t>Info@financialhopeforyou.org</a:t>
            </a:r>
            <a:r>
              <a:rPr lang="en-US" sz="2200" dirty="0" smtClean="0">
                <a:solidFill>
                  <a:schemeClr val="bg1"/>
                </a:solidFill>
              </a:rPr>
              <a:t> or calling our office  at           </a:t>
            </a:r>
            <a:r>
              <a:rPr lang="en-US" sz="2200" dirty="0" smtClean="0">
                <a:solidFill>
                  <a:srgbClr val="FFC000"/>
                </a:solidFill>
              </a:rPr>
              <a:t>888-848-4842</a:t>
            </a:r>
            <a:r>
              <a:rPr lang="en-US" sz="2200" dirty="0" smtClean="0">
                <a:solidFill>
                  <a:schemeClr val="bg1"/>
                </a:solidFill>
              </a:rPr>
              <a:t>.</a:t>
            </a:r>
            <a:r>
              <a:rPr lang="en-US" sz="2200" dirty="0" smtClean="0"/>
              <a:t> </a:t>
            </a:r>
            <a:r>
              <a:rPr lang="en-US" sz="2200" dirty="0" smtClean="0">
                <a:solidFill>
                  <a:srgbClr val="FFCC00"/>
                </a:solidFill>
              </a:rPr>
              <a:t> </a:t>
            </a:r>
            <a:r>
              <a:rPr lang="en-US" sz="2200" dirty="0" smtClean="0">
                <a:solidFill>
                  <a:schemeClr val="bg1"/>
                </a:solidFill>
              </a:rPr>
              <a:t>This includes OriginationPro/Dave Hershman referrals.  Dave Hershman is dave@hershmangroup.com</a:t>
            </a:r>
          </a:p>
          <a:p>
            <a:pPr eaLnBrk="1" hangingPunct="1">
              <a:buClr>
                <a:schemeClr val="bg1"/>
              </a:buClr>
              <a:buFont typeface="Wingdings" pitchFamily="2" charset="2"/>
              <a:buChar char="q"/>
              <a:defRPr/>
            </a:pPr>
            <a:r>
              <a:rPr lang="en-US" sz="2200" dirty="0" smtClean="0">
                <a:solidFill>
                  <a:schemeClr val="bg1"/>
                </a:solidFill>
              </a:rPr>
              <a:t>If you are referred by one of our Chapters—please go to their website to sign up. We are all part of the same team!</a:t>
            </a:r>
          </a:p>
          <a:p>
            <a:pPr algn="just" eaLnBrk="1" hangingPunct="1">
              <a:buClr>
                <a:schemeClr val="tx1"/>
              </a:buClr>
              <a:buNone/>
              <a:defRPr/>
            </a:pPr>
            <a:r>
              <a:rPr lang="en-US" sz="2400" dirty="0" smtClean="0"/>
              <a:t>.  </a:t>
            </a:r>
          </a:p>
          <a:p>
            <a:pPr eaLnBrk="1" hangingPunct="1">
              <a:buFont typeface="Wingdings 2" pitchFamily="18" charset="2"/>
              <a:buNone/>
              <a:defRPr/>
            </a:pPr>
            <a:endParaRPr lang="en-US" dirty="0" smtClean="0"/>
          </a:p>
        </p:txBody>
      </p:sp>
      <p:sp>
        <p:nvSpPr>
          <p:cNvPr id="4" name="Date Placeholder 3"/>
          <p:cNvSpPr>
            <a:spLocks noGrp="1"/>
          </p:cNvSpPr>
          <p:nvPr>
            <p:ph type="dt" sz="half" idx="10"/>
          </p:nvPr>
        </p:nvSpPr>
        <p:spPr/>
        <p:txBody>
          <a:bodyPr/>
          <a:lstStyle/>
          <a:p>
            <a:pPr>
              <a:defRPr/>
            </a:pPr>
            <a:r>
              <a:rPr lang="en-US" dirty="0"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990600"/>
          </a:xfrm>
        </p:spPr>
        <p:txBody>
          <a:bodyPr>
            <a:normAutofit/>
          </a:bodyPr>
          <a:lstStyle/>
          <a:p>
            <a:pPr eaLnBrk="1" fontAlgn="auto" hangingPunct="1">
              <a:spcAft>
                <a:spcPts val="0"/>
              </a:spcAft>
              <a:defRPr/>
            </a:pPr>
            <a:r>
              <a:rPr lang="en-US" sz="2800" b="1" dirty="0" smtClean="0">
                <a:solidFill>
                  <a:srgbClr val="FFC000"/>
                </a:solidFill>
              </a:rPr>
              <a:t>Your Host Today: Dave Hershman</a:t>
            </a:r>
            <a:br>
              <a:rPr lang="en-US" sz="2800" b="1" dirty="0" smtClean="0">
                <a:solidFill>
                  <a:srgbClr val="FFC000"/>
                </a:solidFill>
              </a:rPr>
            </a:br>
            <a:r>
              <a:rPr lang="en-US" sz="2800" b="1" dirty="0" smtClean="0">
                <a:solidFill>
                  <a:srgbClr val="FFC000"/>
                </a:solidFill>
              </a:rPr>
              <a:t> </a:t>
            </a:r>
            <a:r>
              <a:rPr lang="en-US" sz="2000" b="1" dirty="0" smtClean="0">
                <a:solidFill>
                  <a:srgbClr val="FFC000"/>
                </a:solidFill>
              </a:rPr>
              <a:t>Top Industry Author and Speaker</a:t>
            </a:r>
            <a:endParaRPr lang="en-US" sz="2800" b="1" dirty="0">
              <a:solidFill>
                <a:srgbClr val="FFC000"/>
              </a:solidFill>
            </a:endParaRPr>
          </a:p>
        </p:txBody>
      </p:sp>
      <p:sp>
        <p:nvSpPr>
          <p:cNvPr id="3" name="Content Placeholder 2"/>
          <p:cNvSpPr>
            <a:spLocks noGrp="1"/>
          </p:cNvSpPr>
          <p:nvPr>
            <p:ph idx="1"/>
          </p:nvPr>
        </p:nvSpPr>
        <p:spPr>
          <a:xfrm>
            <a:off x="457200" y="1752600"/>
            <a:ext cx="8686800" cy="1600200"/>
          </a:xfrm>
        </p:spPr>
        <p:txBody>
          <a:bodyPr>
            <a:normAutofit lnSpcReduction="10000"/>
          </a:bodyPr>
          <a:lstStyle/>
          <a:p>
            <a:pPr marL="228600" indent="-228600" eaLnBrk="1" fontAlgn="auto" hangingPunct="1">
              <a:lnSpc>
                <a:spcPct val="120000"/>
              </a:lnSpc>
              <a:spcAft>
                <a:spcPts val="0"/>
              </a:spcAft>
              <a:buClr>
                <a:schemeClr val="bg1"/>
              </a:buClr>
              <a:buSzPct val="100000"/>
              <a:buFont typeface="Wingdings" pitchFamily="2" charset="2"/>
              <a:buChar char="q"/>
              <a:defRPr/>
            </a:pPr>
            <a:r>
              <a:rPr lang="en-US" sz="2600" dirty="0" smtClean="0">
                <a:solidFill>
                  <a:schemeClr val="bg1"/>
                </a:solidFill>
                <a:cs typeface="Arial" pitchFamily="34" charset="0"/>
              </a:rPr>
              <a:t>Produced almost 600 transactions in his first                      18 months in the industry</a:t>
            </a:r>
          </a:p>
          <a:p>
            <a:pPr marL="228600" indent="-228600" eaLnBrk="1" fontAlgn="auto" hangingPunct="1">
              <a:lnSpc>
                <a:spcPct val="120000"/>
              </a:lnSpc>
              <a:spcAft>
                <a:spcPts val="0"/>
              </a:spcAft>
              <a:buClr>
                <a:schemeClr val="bg1"/>
              </a:buClr>
              <a:buSzPct val="100000"/>
              <a:buFont typeface="Wingdings" pitchFamily="2" charset="2"/>
              <a:buChar char="q"/>
              <a:defRPr/>
            </a:pPr>
            <a:r>
              <a:rPr lang="en-US" sz="2600" dirty="0" smtClean="0">
                <a:solidFill>
                  <a:schemeClr val="bg1"/>
                </a:solidFill>
                <a:cs typeface="Arial" pitchFamily="34" charset="0"/>
              </a:rPr>
              <a:t>Run sales forces for large production organizations;</a:t>
            </a:r>
            <a:r>
              <a:rPr lang="en-US" sz="2800" dirty="0" smtClean="0">
                <a:solidFill>
                  <a:schemeClr val="bg1"/>
                </a:solidFill>
                <a:cs typeface="Arial" pitchFamily="34" charset="0"/>
              </a:rPr>
              <a:t> </a:t>
            </a:r>
          </a:p>
          <a:p>
            <a:pPr marL="228600" indent="-228600" eaLnBrk="1" fontAlgn="auto" hangingPunct="1">
              <a:lnSpc>
                <a:spcPct val="120000"/>
              </a:lnSpc>
              <a:spcAft>
                <a:spcPts val="0"/>
              </a:spcAft>
              <a:buSzPct val="100000"/>
              <a:buFont typeface="Wingdings 2"/>
              <a:buChar char=""/>
              <a:defRPr/>
            </a:pPr>
            <a:endParaRPr lang="en-US" sz="2800" dirty="0" smtClean="0">
              <a:cs typeface="Arial" pitchFamily="34" charset="0"/>
            </a:endParaRPr>
          </a:p>
          <a:p>
            <a:pPr marL="228600" indent="-228600" eaLnBrk="1" fontAlgn="auto" hangingPunct="1">
              <a:lnSpc>
                <a:spcPct val="120000"/>
              </a:lnSpc>
              <a:spcAft>
                <a:spcPts val="0"/>
              </a:spcAft>
              <a:buSzPct val="100000"/>
              <a:buFont typeface="Wingdings 2"/>
              <a:buChar char=""/>
              <a:defRPr/>
            </a:pPr>
            <a:endParaRPr lang="en-US" sz="2800" dirty="0" smtClean="0">
              <a:cs typeface="Arial" pitchFamily="34" charset="0"/>
            </a:endParaRPr>
          </a:p>
        </p:txBody>
      </p:sp>
      <p:pic>
        <p:nvPicPr>
          <p:cNvPr id="4" name="Picture 7" descr="Blue time--smiling--top pic #1.jpg"/>
          <p:cNvPicPr>
            <a:picLocks noChangeAspect="1"/>
          </p:cNvPicPr>
          <p:nvPr/>
        </p:nvPicPr>
        <p:blipFill>
          <a:blip r:embed="rId2"/>
          <a:srcRect/>
          <a:stretch>
            <a:fillRect/>
          </a:stretch>
        </p:blipFill>
        <p:spPr bwMode="auto">
          <a:xfrm>
            <a:off x="533400" y="3276600"/>
            <a:ext cx="1676400" cy="2387600"/>
          </a:xfrm>
          <a:prstGeom prst="rect">
            <a:avLst/>
          </a:prstGeom>
          <a:noFill/>
          <a:ln w="53975">
            <a:solidFill>
              <a:schemeClr val="accent1">
                <a:lumMod val="75000"/>
              </a:schemeClr>
            </a:solidFill>
            <a:miter lim="800000"/>
            <a:headEnd/>
            <a:tailEnd/>
          </a:ln>
        </p:spPr>
      </p:pic>
      <p:sp>
        <p:nvSpPr>
          <p:cNvPr id="8" name="Content Placeholder 2"/>
          <p:cNvSpPr txBox="1">
            <a:spLocks/>
          </p:cNvSpPr>
          <p:nvPr/>
        </p:nvSpPr>
        <p:spPr>
          <a:xfrm>
            <a:off x="2209800" y="3200400"/>
            <a:ext cx="6934200" cy="2209800"/>
          </a:xfrm>
          <a:prstGeom prst="rect">
            <a:avLst/>
          </a:prstGeom>
        </p:spPr>
        <p:txBody>
          <a:bodyPr>
            <a:normAutofit fontScale="92500" lnSpcReduction="20000"/>
          </a:bodyPr>
          <a:lstStyle/>
          <a:p>
            <a:pPr marL="228600" indent="-228600" fontAlgn="auto">
              <a:lnSpc>
                <a:spcPct val="120000"/>
              </a:lnSpc>
              <a:spcBef>
                <a:spcPct val="20000"/>
              </a:spcBef>
              <a:spcAft>
                <a:spcPts val="0"/>
              </a:spcAft>
              <a:buClr>
                <a:schemeClr val="bg1"/>
              </a:buClr>
              <a:buSzPct val="100000"/>
              <a:buFont typeface="Wingdings" pitchFamily="2" charset="2"/>
              <a:buChar char="q"/>
              <a:defRPr/>
            </a:pPr>
            <a:r>
              <a:rPr lang="en-US" sz="2800" dirty="0">
                <a:solidFill>
                  <a:schemeClr val="bg1"/>
                </a:solidFill>
                <a:latin typeface="+mn-lt"/>
                <a:cs typeface="Arial" pitchFamily="34" charset="0"/>
              </a:rPr>
              <a:t>Written seven books in the areas of finance, management, sales &amp;  marketing—including two  best-sellers published by the MBA; </a:t>
            </a:r>
          </a:p>
          <a:p>
            <a:pPr marL="228600" indent="-228600" fontAlgn="auto">
              <a:lnSpc>
                <a:spcPct val="120000"/>
              </a:lnSpc>
              <a:spcBef>
                <a:spcPct val="20000"/>
              </a:spcBef>
              <a:spcAft>
                <a:spcPts val="0"/>
              </a:spcAft>
              <a:buClr>
                <a:schemeClr val="bg1"/>
              </a:buClr>
              <a:buSzPct val="100000"/>
              <a:buFont typeface="Wingdings" pitchFamily="2" charset="2"/>
              <a:buChar char="q"/>
              <a:defRPr/>
            </a:pPr>
            <a:r>
              <a:rPr lang="en-US" sz="2800" dirty="0" smtClean="0">
                <a:solidFill>
                  <a:schemeClr val="bg1"/>
                </a:solidFill>
                <a:latin typeface="+mn-lt"/>
                <a:cs typeface="Arial" pitchFamily="34" charset="0"/>
              </a:rPr>
              <a:t>Been </a:t>
            </a:r>
            <a:r>
              <a:rPr lang="en-US" sz="2800" dirty="0">
                <a:solidFill>
                  <a:schemeClr val="bg1"/>
                </a:solidFill>
                <a:latin typeface="+mn-lt"/>
                <a:cs typeface="Arial" pitchFamily="34" charset="0"/>
              </a:rPr>
              <a:t>a keynote speaker at hundreds of industry events</a:t>
            </a:r>
          </a:p>
          <a:p>
            <a:pPr marL="228600" indent="-228600" fontAlgn="auto">
              <a:lnSpc>
                <a:spcPct val="120000"/>
              </a:lnSpc>
              <a:spcBef>
                <a:spcPct val="20000"/>
              </a:spcBef>
              <a:spcAft>
                <a:spcPts val="0"/>
              </a:spcAft>
              <a:buClr>
                <a:schemeClr val="accent1"/>
              </a:buClr>
              <a:buSzPct val="100000"/>
              <a:buFont typeface="Wingdings 2"/>
              <a:buChar char=""/>
              <a:defRPr/>
            </a:pPr>
            <a:endParaRPr lang="en-US" sz="2800" dirty="0">
              <a:solidFill>
                <a:schemeClr val="tx2"/>
              </a:solidFill>
              <a:latin typeface="+mn-lt"/>
              <a:cs typeface="Arial" pitchFamily="34" charset="0"/>
            </a:endParaRPr>
          </a:p>
          <a:p>
            <a:pPr marL="228600" indent="-228600" fontAlgn="auto">
              <a:lnSpc>
                <a:spcPct val="120000"/>
              </a:lnSpc>
              <a:spcBef>
                <a:spcPct val="20000"/>
              </a:spcBef>
              <a:spcAft>
                <a:spcPts val="0"/>
              </a:spcAft>
              <a:buClr>
                <a:schemeClr val="accent1"/>
              </a:buClr>
              <a:buSzPct val="100000"/>
              <a:defRPr/>
            </a:pPr>
            <a:endParaRPr lang="en-US" sz="2800" dirty="0">
              <a:solidFill>
                <a:schemeClr val="tx2"/>
              </a:solidFill>
              <a:latin typeface="+mn-lt"/>
              <a:cs typeface="Arial" pitchFamily="34" charset="0"/>
            </a:endParaRPr>
          </a:p>
        </p:txBody>
      </p:sp>
      <p:sp>
        <p:nvSpPr>
          <p:cNvPr id="6" name="Date Placeholder 5"/>
          <p:cNvSpPr>
            <a:spLocks noGrp="1"/>
          </p:cNvSpPr>
          <p:nvPr>
            <p:ph type="dt" sz="quarter" idx="10"/>
          </p:nvPr>
        </p:nvSpPr>
        <p:spPr/>
        <p:txBody>
          <a:bodyPr/>
          <a:lstStyle/>
          <a:p>
            <a:pPr>
              <a:defRPr/>
            </a:pPr>
            <a:r>
              <a:rPr lang="en-US" dirty="0" smtClean="0"/>
              <a:t>4/7/2009</a:t>
            </a:r>
            <a:endParaRPr lang="en-US" dirty="0"/>
          </a:p>
        </p:txBody>
      </p:sp>
      <p:sp>
        <p:nvSpPr>
          <p:cNvPr id="7" name="Slide Number Placeholder 6"/>
          <p:cNvSpPr>
            <a:spLocks noGrp="1"/>
          </p:cNvSpPr>
          <p:nvPr>
            <p:ph type="sldNum" sz="quarter" idx="12"/>
          </p:nvPr>
        </p:nvSpPr>
        <p:spPr/>
        <p:txBody>
          <a:bodyPr/>
          <a:lstStyle/>
          <a:p>
            <a:pPr>
              <a:defRPr/>
            </a:pPr>
            <a:fld id="{EA3C0E48-1862-4A9B-9DA9-AA9AB614D009}" type="slidenum">
              <a:rPr lang="en-US"/>
              <a:pPr>
                <a:defRPr/>
              </a:pPr>
              <a:t>4</a:t>
            </a:fld>
            <a:endParaRPr lang="en-US" dirty="0"/>
          </a:p>
        </p:txBody>
      </p:sp>
      <p:sp>
        <p:nvSpPr>
          <p:cNvPr id="11" name="TextBox 10"/>
          <p:cNvSpPr txBox="1"/>
          <p:nvPr/>
        </p:nvSpPr>
        <p:spPr>
          <a:xfrm>
            <a:off x="2286000" y="5334000"/>
            <a:ext cx="6553200" cy="1200329"/>
          </a:xfrm>
          <a:prstGeom prst="rect">
            <a:avLst/>
          </a:prstGeom>
          <a:noFill/>
        </p:spPr>
        <p:txBody>
          <a:bodyPr wrap="square" rtlCol="0">
            <a:spAutoFit/>
          </a:bodyPr>
          <a:lstStyle/>
          <a:p>
            <a:pPr algn="ctr"/>
            <a:r>
              <a:rPr lang="en-US" sz="2400" dirty="0" smtClean="0">
                <a:solidFill>
                  <a:srgbClr val="FFC000"/>
                </a:solidFill>
              </a:rPr>
              <a:t>Guest Speakers: Len Babbitt, Dan </a:t>
            </a:r>
            <a:r>
              <a:rPr lang="en-US" sz="2400" dirty="0" err="1" smtClean="0">
                <a:solidFill>
                  <a:srgbClr val="FFC000"/>
                </a:solidFill>
              </a:rPr>
              <a:t>Rish</a:t>
            </a:r>
            <a:endParaRPr lang="en-US" sz="2400" dirty="0" smtClean="0">
              <a:solidFill>
                <a:srgbClr val="FFC000"/>
              </a:solidFill>
            </a:endParaRPr>
          </a:p>
          <a:p>
            <a:pPr algn="ctr"/>
            <a:r>
              <a:rPr lang="en-US" sz="2400" dirty="0" smtClean="0">
                <a:solidFill>
                  <a:srgbClr val="FFC000"/>
                </a:solidFill>
              </a:rPr>
              <a:t>Brian Fulkerson and David Grider of </a:t>
            </a:r>
          </a:p>
          <a:p>
            <a:pPr algn="ctr"/>
            <a:r>
              <a:rPr lang="en-US" sz="2400" dirty="0" smtClean="0">
                <a:solidFill>
                  <a:srgbClr val="FFC000"/>
                </a:solidFill>
              </a:rPr>
              <a:t>Financial Hope For America</a:t>
            </a:r>
            <a:endParaRPr lang="en-US" sz="24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lstStyle/>
          <a:p>
            <a:pPr eaLnBrk="1" fontAlgn="auto" hangingPunct="1">
              <a:spcAft>
                <a:spcPts val="0"/>
              </a:spcAft>
              <a:defRPr/>
            </a:pPr>
            <a:r>
              <a:rPr lang="en-US" dirty="0" smtClean="0">
                <a:solidFill>
                  <a:srgbClr val="FFC000"/>
                </a:solidFill>
              </a:rPr>
              <a:t>Our goals today</a:t>
            </a:r>
            <a:endParaRPr lang="en-US" dirty="0">
              <a:solidFill>
                <a:srgbClr val="FFC000"/>
              </a:solidFill>
            </a:endParaRPr>
          </a:p>
        </p:txBody>
      </p:sp>
      <p:sp>
        <p:nvSpPr>
          <p:cNvPr id="13315" name="Content Placeholder 2"/>
          <p:cNvSpPr>
            <a:spLocks noGrp="1"/>
          </p:cNvSpPr>
          <p:nvPr>
            <p:ph idx="1"/>
          </p:nvPr>
        </p:nvSpPr>
        <p:spPr>
          <a:xfrm>
            <a:off x="457200" y="1676400"/>
            <a:ext cx="8229600" cy="4449763"/>
          </a:xfrm>
        </p:spPr>
        <p:txBody>
          <a:bodyPr/>
          <a:lstStyle/>
          <a:p>
            <a:pPr eaLnBrk="1" hangingPunct="1">
              <a:buClr>
                <a:schemeClr val="bg1"/>
              </a:buClr>
              <a:buFont typeface="Wingdings" pitchFamily="2" charset="2"/>
              <a:buChar char="q"/>
            </a:pPr>
            <a:r>
              <a:rPr lang="en-US" sz="2600" dirty="0" smtClean="0">
                <a:solidFill>
                  <a:schemeClr val="bg1"/>
                </a:solidFill>
              </a:rPr>
              <a:t>The crisis we all face today</a:t>
            </a:r>
          </a:p>
          <a:p>
            <a:pPr eaLnBrk="1" hangingPunct="1">
              <a:buClr>
                <a:schemeClr val="bg1"/>
              </a:buClr>
              <a:buFont typeface="Wingdings" pitchFamily="2" charset="2"/>
              <a:buChar char="q"/>
            </a:pPr>
            <a:r>
              <a:rPr lang="en-US" sz="2600" dirty="0" smtClean="0">
                <a:solidFill>
                  <a:schemeClr val="bg1"/>
                </a:solidFill>
              </a:rPr>
              <a:t>The government’s involvement</a:t>
            </a:r>
          </a:p>
          <a:p>
            <a:pPr eaLnBrk="1" hangingPunct="1">
              <a:buClr>
                <a:schemeClr val="bg1"/>
              </a:buClr>
              <a:buFont typeface="Wingdings" pitchFamily="2" charset="2"/>
              <a:buChar char="q"/>
            </a:pPr>
            <a:r>
              <a:rPr lang="en-US" sz="2600" dirty="0" smtClean="0">
                <a:solidFill>
                  <a:schemeClr val="bg1"/>
                </a:solidFill>
              </a:rPr>
              <a:t>What is a loan modification and why will banks modify</a:t>
            </a:r>
          </a:p>
          <a:p>
            <a:pPr eaLnBrk="1" hangingPunct="1">
              <a:buClr>
                <a:schemeClr val="bg1"/>
              </a:buClr>
              <a:buFont typeface="Wingdings" pitchFamily="2" charset="2"/>
              <a:buChar char="q"/>
            </a:pPr>
            <a:r>
              <a:rPr lang="en-US" sz="2600" dirty="0" smtClean="0">
                <a:solidFill>
                  <a:schemeClr val="bg1"/>
                </a:solidFill>
              </a:rPr>
              <a:t>Who is </a:t>
            </a:r>
            <a:r>
              <a:rPr lang="en-US" sz="2600" dirty="0" err="1" smtClean="0">
                <a:solidFill>
                  <a:schemeClr val="bg1"/>
                </a:solidFill>
              </a:rPr>
              <a:t>FH4A</a:t>
            </a:r>
            <a:endParaRPr lang="en-US" sz="2600" dirty="0" smtClean="0">
              <a:solidFill>
                <a:schemeClr val="bg1"/>
              </a:solidFill>
            </a:endParaRPr>
          </a:p>
          <a:p>
            <a:pPr eaLnBrk="1" hangingPunct="1">
              <a:buClr>
                <a:schemeClr val="bg1"/>
              </a:buClr>
              <a:buFont typeface="Wingdings" pitchFamily="2" charset="2"/>
              <a:buChar char="q"/>
            </a:pPr>
            <a:r>
              <a:rPr lang="en-US" sz="2600" dirty="0" smtClean="0">
                <a:solidFill>
                  <a:schemeClr val="bg1"/>
                </a:solidFill>
              </a:rPr>
              <a:t>The benefits of becoming a Chapter</a:t>
            </a:r>
          </a:p>
          <a:p>
            <a:pPr eaLnBrk="1" hangingPunct="1">
              <a:buClr>
                <a:schemeClr val="bg1"/>
              </a:buClr>
              <a:buFont typeface="Wingdings" pitchFamily="2" charset="2"/>
              <a:buChar char="q"/>
            </a:pPr>
            <a:r>
              <a:rPr lang="en-US" sz="2600" dirty="0" smtClean="0">
                <a:solidFill>
                  <a:schemeClr val="bg1"/>
                </a:solidFill>
              </a:rPr>
              <a:t>The process</a:t>
            </a:r>
          </a:p>
          <a:p>
            <a:pPr eaLnBrk="1" hangingPunct="1">
              <a:buClr>
                <a:schemeClr val="bg1"/>
              </a:buClr>
              <a:buFont typeface="Wingdings" pitchFamily="2" charset="2"/>
              <a:buChar char="q"/>
            </a:pPr>
            <a:r>
              <a:rPr lang="en-US" sz="2600" dirty="0" smtClean="0">
                <a:solidFill>
                  <a:schemeClr val="bg1"/>
                </a:solidFill>
              </a:rPr>
              <a:t>Income potential</a:t>
            </a:r>
          </a:p>
          <a:p>
            <a:pPr eaLnBrk="1" hangingPunct="1">
              <a:buClr>
                <a:schemeClr val="bg1"/>
              </a:buClr>
              <a:buFont typeface="Wingdings" pitchFamily="2" charset="2"/>
              <a:buChar char="q"/>
            </a:pPr>
            <a:r>
              <a:rPr lang="en-US" sz="2600" dirty="0" smtClean="0">
                <a:solidFill>
                  <a:schemeClr val="bg1"/>
                </a:solidFill>
              </a:rPr>
              <a:t>Becoming a Chapter</a:t>
            </a:r>
          </a:p>
          <a:p>
            <a:pPr eaLnBrk="1" hangingPunct="1">
              <a:buClr>
                <a:schemeClr val="bg1"/>
              </a:buClr>
              <a:buFont typeface="Wingdings" pitchFamily="2" charset="2"/>
              <a:buChar char="q"/>
            </a:pPr>
            <a:r>
              <a:rPr lang="en-US" sz="2600" dirty="0" smtClean="0">
                <a:solidFill>
                  <a:schemeClr val="bg1"/>
                </a:solidFill>
              </a:rPr>
              <a:t>Question and Answer Session</a:t>
            </a:r>
          </a:p>
        </p:txBody>
      </p:sp>
      <p:sp>
        <p:nvSpPr>
          <p:cNvPr id="4" name="Date Placeholder 3"/>
          <p:cNvSpPr>
            <a:spLocks noGrp="1"/>
          </p:cNvSpPr>
          <p:nvPr>
            <p:ph type="dt" sz="quarter"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D1412591-426F-4C82-A23A-CD061411C9EF}"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eaLnBrk="1" fontAlgn="auto" hangingPunct="1">
              <a:spcAft>
                <a:spcPts val="0"/>
              </a:spcAft>
              <a:defRPr/>
            </a:pPr>
            <a:r>
              <a:rPr lang="en-US" dirty="0" smtClean="0">
                <a:solidFill>
                  <a:srgbClr val="FFC000"/>
                </a:solidFill>
              </a:rPr>
              <a:t>The crisis we face today</a:t>
            </a:r>
            <a:endParaRPr lang="en-US" dirty="0">
              <a:solidFill>
                <a:srgbClr val="FFC000"/>
              </a:solidFill>
            </a:endParaRPr>
          </a:p>
        </p:txBody>
      </p:sp>
      <p:sp>
        <p:nvSpPr>
          <p:cNvPr id="14339" name="Content Placeholder 2"/>
          <p:cNvSpPr>
            <a:spLocks noGrp="1"/>
          </p:cNvSpPr>
          <p:nvPr>
            <p:ph idx="1"/>
          </p:nvPr>
        </p:nvSpPr>
        <p:spPr>
          <a:xfrm>
            <a:off x="457200" y="1828800"/>
            <a:ext cx="8229600" cy="4343400"/>
          </a:xfrm>
        </p:spPr>
        <p:txBody>
          <a:bodyPr/>
          <a:lstStyle/>
          <a:p>
            <a:pPr eaLnBrk="1" hangingPunct="1">
              <a:buFont typeface="Wingdings" pitchFamily="2" charset="2"/>
              <a:buChar char="q"/>
            </a:pPr>
            <a:r>
              <a:rPr lang="en-US" sz="2300" dirty="0" smtClean="0">
                <a:solidFill>
                  <a:schemeClr val="bg1"/>
                </a:solidFill>
              </a:rPr>
              <a:t>The housing crisis is the most severe since the great depression</a:t>
            </a:r>
          </a:p>
          <a:p>
            <a:pPr eaLnBrk="1" hangingPunct="1">
              <a:buFont typeface="Wingdings" pitchFamily="2" charset="2"/>
              <a:buChar char="q"/>
            </a:pPr>
            <a:r>
              <a:rPr lang="en-US" sz="2300" dirty="0" smtClean="0">
                <a:solidFill>
                  <a:schemeClr val="bg1"/>
                </a:solidFill>
              </a:rPr>
              <a:t>Over one million have already lost their homes this year  and millions more will follow.</a:t>
            </a:r>
          </a:p>
          <a:p>
            <a:pPr eaLnBrk="1" hangingPunct="1">
              <a:buFont typeface="Wingdings" pitchFamily="2" charset="2"/>
              <a:buChar char="q"/>
            </a:pPr>
            <a:r>
              <a:rPr lang="en-US" sz="2300" dirty="0" smtClean="0">
                <a:solidFill>
                  <a:schemeClr val="bg1"/>
                </a:solidFill>
              </a:rPr>
              <a:t>Loan </a:t>
            </a:r>
            <a:r>
              <a:rPr lang="en-US" sz="2300" dirty="0" smtClean="0">
                <a:solidFill>
                  <a:schemeClr val="bg1"/>
                </a:solidFill>
              </a:rPr>
              <a:t>modifications represent a short-term market—but it is countercyclical to the real estate market-making it a great long-term strategy—producing referrals for your primary business as well. </a:t>
            </a:r>
          </a:p>
          <a:p>
            <a:pPr eaLnBrk="1" hangingPunct="1">
              <a:buFont typeface="Wingdings" pitchFamily="2" charset="2"/>
              <a:buChar char="q"/>
            </a:pPr>
            <a:r>
              <a:rPr lang="en-US" sz="2300" dirty="0" smtClean="0">
                <a:solidFill>
                  <a:schemeClr val="bg1"/>
                </a:solidFill>
              </a:rPr>
              <a:t>The legal landscape for loan modifications is changing—and companies must change their models to adapt.</a:t>
            </a:r>
          </a:p>
          <a:p>
            <a:pPr eaLnBrk="1" hangingPunct="1">
              <a:buFont typeface="Wingdings" pitchFamily="2" charset="2"/>
              <a:buChar char="q"/>
            </a:pPr>
            <a:r>
              <a:rPr lang="en-US" sz="2300" dirty="0" smtClean="0">
                <a:solidFill>
                  <a:schemeClr val="bg1"/>
                </a:solidFill>
              </a:rPr>
              <a:t>Most importantly—it will help your clients who need it the most when they need it the most.</a:t>
            </a:r>
          </a:p>
        </p:txBody>
      </p:sp>
      <p:sp>
        <p:nvSpPr>
          <p:cNvPr id="4" name="Date Placeholder 3"/>
          <p:cNvSpPr>
            <a:spLocks noGrp="1"/>
          </p:cNvSpPr>
          <p:nvPr>
            <p:ph type="dt" sz="quarter"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EEE4E78E-EC57-4496-86CF-3436EBE74724}"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eaLnBrk="1" fontAlgn="auto" hangingPunct="1">
              <a:spcAft>
                <a:spcPts val="0"/>
              </a:spcAft>
              <a:defRPr/>
            </a:pPr>
            <a:r>
              <a:rPr lang="en-US" dirty="0" smtClean="0">
                <a:solidFill>
                  <a:srgbClr val="FFC000"/>
                </a:solidFill>
              </a:rPr>
              <a:t>Government Solutions not working</a:t>
            </a:r>
            <a:endParaRPr lang="en-US" dirty="0">
              <a:solidFill>
                <a:srgbClr val="FFC000"/>
              </a:solidFill>
            </a:endParaRPr>
          </a:p>
        </p:txBody>
      </p:sp>
      <p:sp>
        <p:nvSpPr>
          <p:cNvPr id="14339" name="Content Placeholder 2"/>
          <p:cNvSpPr>
            <a:spLocks noGrp="1"/>
          </p:cNvSpPr>
          <p:nvPr>
            <p:ph idx="1"/>
          </p:nvPr>
        </p:nvSpPr>
        <p:spPr/>
        <p:txBody>
          <a:bodyPr/>
          <a:lstStyle/>
          <a:p>
            <a:pPr marL="274320" indent="-274320" eaLnBrk="1" fontAlgn="auto" hangingPunct="1">
              <a:spcAft>
                <a:spcPts val="0"/>
              </a:spcAft>
              <a:buClr>
                <a:schemeClr val="bg1"/>
              </a:buClr>
              <a:buFont typeface="Wingdings" pitchFamily="2" charset="2"/>
              <a:buChar char="q"/>
              <a:defRPr/>
            </a:pPr>
            <a:r>
              <a:rPr lang="en-US" sz="2400" dirty="0" smtClean="0">
                <a:solidFill>
                  <a:schemeClr val="bg1"/>
                </a:solidFill>
              </a:rPr>
              <a:t>L</a:t>
            </a:r>
            <a:r>
              <a:rPr lang="en-US" sz="2400" dirty="0" smtClean="0">
                <a:solidFill>
                  <a:schemeClr val="bg1"/>
                </a:solidFill>
              </a:rPr>
              <a:t>enders will  </a:t>
            </a:r>
            <a:r>
              <a:rPr lang="en-US" sz="2400" dirty="0" smtClean="0">
                <a:solidFill>
                  <a:schemeClr val="bg1"/>
                </a:solidFill>
              </a:rPr>
              <a:t>not use FHA HOPE program</a:t>
            </a:r>
          </a:p>
          <a:p>
            <a:pPr marL="674370" lvl="1" indent="-274320" eaLnBrk="1" fontAlgn="auto" hangingPunct="1">
              <a:spcAft>
                <a:spcPts val="0"/>
              </a:spcAft>
              <a:buClr>
                <a:schemeClr val="bg1"/>
              </a:buClr>
              <a:buFont typeface="Wingdings" pitchFamily="2" charset="2"/>
              <a:buChar char="Ø"/>
              <a:defRPr/>
            </a:pPr>
            <a:r>
              <a:rPr lang="en-US" sz="2000" dirty="0" smtClean="0">
                <a:solidFill>
                  <a:schemeClr val="bg1"/>
                </a:solidFill>
              </a:rPr>
              <a:t>Lender must cut equity to 94% of current value</a:t>
            </a:r>
          </a:p>
          <a:p>
            <a:pPr marL="674370" lvl="1" indent="-274320" eaLnBrk="1" fontAlgn="auto" hangingPunct="1">
              <a:spcAft>
                <a:spcPts val="0"/>
              </a:spcAft>
              <a:buClr>
                <a:schemeClr val="bg1"/>
              </a:buClr>
              <a:buFont typeface="Wingdings" pitchFamily="2" charset="2"/>
              <a:buChar char="Ø"/>
              <a:defRPr/>
            </a:pPr>
            <a:r>
              <a:rPr lang="en-US" sz="2000" dirty="0" smtClean="0">
                <a:solidFill>
                  <a:schemeClr val="bg1"/>
                </a:solidFill>
              </a:rPr>
              <a:t>Borrower must share future equity with FHA (not lender)—50% to 100%!</a:t>
            </a:r>
          </a:p>
          <a:p>
            <a:pPr marL="674370" lvl="1" indent="-274320" eaLnBrk="1" fontAlgn="auto" hangingPunct="1">
              <a:spcAft>
                <a:spcPts val="0"/>
              </a:spcAft>
              <a:buClr>
                <a:schemeClr val="bg1"/>
              </a:buClr>
              <a:buFont typeface="Wingdings" pitchFamily="2" charset="2"/>
              <a:buChar char="Ø"/>
              <a:defRPr/>
            </a:pPr>
            <a:r>
              <a:rPr lang="en-US" sz="2000" dirty="0" smtClean="0">
                <a:solidFill>
                  <a:schemeClr val="bg1"/>
                </a:solidFill>
              </a:rPr>
              <a:t>3.0</a:t>
            </a:r>
            <a:r>
              <a:rPr lang="en-US" sz="2000" dirty="0" smtClean="0">
                <a:solidFill>
                  <a:schemeClr val="bg1"/>
                </a:solidFill>
              </a:rPr>
              <a:t>% upfront MIP and 1.5% annually—plus regular closing </a:t>
            </a:r>
            <a:r>
              <a:rPr lang="en-US" sz="2000" dirty="0" smtClean="0">
                <a:solidFill>
                  <a:schemeClr val="bg1"/>
                </a:solidFill>
              </a:rPr>
              <a:t>costs puts the tab at 20% of the balance for a ten year period. </a:t>
            </a:r>
            <a:endParaRPr lang="en-US" sz="2000" dirty="0" smtClean="0">
              <a:solidFill>
                <a:schemeClr val="bg1"/>
              </a:solidFill>
            </a:endParaRPr>
          </a:p>
          <a:p>
            <a:pPr marL="274320" indent="-274320" eaLnBrk="1" fontAlgn="auto" hangingPunct="1">
              <a:spcAft>
                <a:spcPts val="0"/>
              </a:spcAft>
              <a:buClr>
                <a:schemeClr val="bg1"/>
              </a:buClr>
              <a:buFont typeface="Wingdings" pitchFamily="2" charset="2"/>
              <a:buChar char="q"/>
              <a:defRPr/>
            </a:pPr>
            <a:r>
              <a:rPr lang="en-US" sz="2400" dirty="0" smtClean="0">
                <a:solidFill>
                  <a:schemeClr val="bg1"/>
                </a:solidFill>
              </a:rPr>
              <a:t>New Obama plan encourages modifications </a:t>
            </a:r>
          </a:p>
          <a:p>
            <a:pPr marL="594995" lvl="1" indent="-274320" eaLnBrk="1" fontAlgn="auto" hangingPunct="1">
              <a:spcAft>
                <a:spcPts val="0"/>
              </a:spcAft>
              <a:buFont typeface="Wingdings" pitchFamily="2" charset="2"/>
              <a:buChar char="Ø"/>
              <a:defRPr/>
            </a:pPr>
            <a:r>
              <a:rPr lang="en-US" sz="2000" dirty="0" smtClean="0">
                <a:solidFill>
                  <a:schemeClr val="bg1"/>
                </a:solidFill>
              </a:rPr>
              <a:t>Does not help those severely under-water</a:t>
            </a:r>
          </a:p>
          <a:p>
            <a:pPr marL="594995" lvl="1" indent="-274320" eaLnBrk="1" fontAlgn="auto" hangingPunct="1">
              <a:spcAft>
                <a:spcPts val="0"/>
              </a:spcAft>
              <a:buFont typeface="Wingdings" pitchFamily="2" charset="2"/>
              <a:buChar char="Ø"/>
              <a:defRPr/>
            </a:pPr>
            <a:r>
              <a:rPr lang="en-US" sz="2000" dirty="0" smtClean="0">
                <a:solidFill>
                  <a:schemeClr val="bg1"/>
                </a:solidFill>
              </a:rPr>
              <a:t>Does not help those who are investors or outside conforming limits</a:t>
            </a:r>
          </a:p>
          <a:p>
            <a:pPr marL="594995" lvl="1" indent="-274320" eaLnBrk="1" fontAlgn="auto" hangingPunct="1">
              <a:spcAft>
                <a:spcPts val="0"/>
              </a:spcAft>
              <a:buFont typeface="Wingdings" pitchFamily="2" charset="2"/>
              <a:buChar char="Ø"/>
              <a:defRPr/>
            </a:pPr>
            <a:r>
              <a:rPr lang="en-US" sz="2000" dirty="0" smtClean="0">
                <a:solidFill>
                  <a:schemeClr val="bg1"/>
                </a:solidFill>
              </a:rPr>
              <a:t>The program is voluntary: banks do not have to follow</a:t>
            </a:r>
          </a:p>
          <a:p>
            <a:pPr marL="594995" lvl="1" indent="-274320" eaLnBrk="1" fontAlgn="auto" hangingPunct="1">
              <a:spcAft>
                <a:spcPts val="0"/>
              </a:spcAft>
              <a:buFont typeface="Wingdings" pitchFamily="2" charset="2"/>
              <a:buChar char="Ø"/>
              <a:defRPr/>
            </a:pPr>
            <a:r>
              <a:rPr lang="en-US" sz="2000" dirty="0" smtClean="0">
                <a:solidFill>
                  <a:schemeClr val="bg1"/>
                </a:solidFill>
              </a:rPr>
              <a:t>Banks have admitted, they are not prepared for the volume</a:t>
            </a:r>
          </a:p>
          <a:p>
            <a:pPr marL="594995" lvl="1" indent="-274320" eaLnBrk="1" fontAlgn="auto" hangingPunct="1">
              <a:spcAft>
                <a:spcPts val="0"/>
              </a:spcAft>
              <a:buFont typeface="Wingdings" pitchFamily="2" charset="2"/>
              <a:buChar char="Ø"/>
              <a:defRPr/>
            </a:pPr>
            <a:r>
              <a:rPr lang="en-US" sz="2000" dirty="0" smtClean="0">
                <a:solidFill>
                  <a:schemeClr val="bg1"/>
                </a:solidFill>
              </a:rPr>
              <a:t>The program does not preclude homeowners being represented</a:t>
            </a:r>
          </a:p>
        </p:txBody>
      </p:sp>
      <p:sp>
        <p:nvSpPr>
          <p:cNvPr id="4" name="Date Placeholder 3"/>
          <p:cNvSpPr>
            <a:spLocks noGrp="1"/>
          </p:cNvSpPr>
          <p:nvPr>
            <p:ph type="dt" sz="quarter"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2F28C1A1-90E1-4AB4-863C-9A4C27DBFCFB}"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2000"/>
          </a:xfrm>
        </p:spPr>
        <p:txBody>
          <a:bodyPr>
            <a:normAutofit/>
          </a:bodyPr>
          <a:lstStyle/>
          <a:p>
            <a:pPr eaLnBrk="1" fontAlgn="auto" hangingPunct="1">
              <a:spcAft>
                <a:spcPts val="0"/>
              </a:spcAft>
              <a:defRPr/>
            </a:pPr>
            <a:r>
              <a:rPr lang="en-US" sz="3600" dirty="0" smtClean="0">
                <a:solidFill>
                  <a:srgbClr val="FFC000"/>
                </a:solidFill>
              </a:rPr>
              <a:t>The Present Problem With Mods</a:t>
            </a:r>
            <a:endParaRPr lang="en-US" sz="3600" dirty="0">
              <a:solidFill>
                <a:srgbClr val="FFC000"/>
              </a:solidFill>
            </a:endParaRPr>
          </a:p>
        </p:txBody>
      </p:sp>
      <p:sp>
        <p:nvSpPr>
          <p:cNvPr id="14339" name="Content Placeholder 2"/>
          <p:cNvSpPr>
            <a:spLocks noGrp="1"/>
          </p:cNvSpPr>
          <p:nvPr>
            <p:ph idx="1"/>
          </p:nvPr>
        </p:nvSpPr>
        <p:spPr>
          <a:xfrm>
            <a:off x="381000" y="1676400"/>
            <a:ext cx="8229600" cy="4221163"/>
          </a:xfrm>
        </p:spPr>
        <p:txBody>
          <a:bodyPr/>
          <a:lstStyle/>
          <a:p>
            <a:pPr marL="274320" indent="-274320" eaLnBrk="1" fontAlgn="auto" hangingPunct="1">
              <a:spcAft>
                <a:spcPts val="0"/>
              </a:spcAft>
              <a:buClr>
                <a:schemeClr val="bg1"/>
              </a:buClr>
              <a:buFont typeface="Wingdings" pitchFamily="2" charset="2"/>
              <a:buChar char="q"/>
              <a:defRPr/>
            </a:pPr>
            <a:r>
              <a:rPr lang="en-US" sz="2300" dirty="0" smtClean="0">
                <a:solidFill>
                  <a:schemeClr val="bg1"/>
                </a:solidFill>
              </a:rPr>
              <a:t>Those who are losing their home do not have thousands </a:t>
            </a:r>
            <a:r>
              <a:rPr lang="en-US" sz="2300" dirty="0" smtClean="0">
                <a:solidFill>
                  <a:schemeClr val="bg1"/>
                </a:solidFill>
              </a:rPr>
              <a:t>  up-front </a:t>
            </a:r>
            <a:r>
              <a:rPr lang="en-US" sz="2300" dirty="0" smtClean="0">
                <a:solidFill>
                  <a:schemeClr val="bg1"/>
                </a:solidFill>
              </a:rPr>
              <a:t>to pay for a loan modification</a:t>
            </a:r>
          </a:p>
          <a:p>
            <a:pPr marL="674370" lvl="1" indent="-274320" eaLnBrk="1" fontAlgn="auto" hangingPunct="1">
              <a:spcAft>
                <a:spcPts val="0"/>
              </a:spcAft>
              <a:buClr>
                <a:schemeClr val="bg1"/>
              </a:buClr>
              <a:buFont typeface="Wingdings" pitchFamily="2" charset="2"/>
              <a:buChar char="Ø"/>
              <a:defRPr/>
            </a:pPr>
            <a:r>
              <a:rPr lang="en-US" sz="2300" dirty="0" smtClean="0">
                <a:solidFill>
                  <a:schemeClr val="bg1"/>
                </a:solidFill>
              </a:rPr>
              <a:t>The number one objection is, “I don’t have the money”</a:t>
            </a:r>
          </a:p>
          <a:p>
            <a:pPr marL="274320" indent="-274320" eaLnBrk="1" fontAlgn="auto" hangingPunct="1">
              <a:spcAft>
                <a:spcPts val="0"/>
              </a:spcAft>
              <a:buClr>
                <a:schemeClr val="bg1"/>
              </a:buClr>
              <a:buFont typeface="Wingdings" pitchFamily="2" charset="2"/>
              <a:buChar char="q"/>
              <a:defRPr/>
            </a:pPr>
            <a:r>
              <a:rPr lang="en-US" sz="2300" dirty="0" smtClean="0">
                <a:solidFill>
                  <a:schemeClr val="bg1"/>
                </a:solidFill>
              </a:rPr>
              <a:t>The government is advising prospects not to pay the money</a:t>
            </a:r>
          </a:p>
          <a:p>
            <a:pPr marL="674370" lvl="2" indent="-274320" fontAlgn="auto">
              <a:spcAft>
                <a:spcPts val="0"/>
              </a:spcAft>
              <a:buClr>
                <a:schemeClr val="bg1"/>
              </a:buClr>
              <a:buFont typeface="Wingdings" pitchFamily="2" charset="2"/>
              <a:buChar char="Ø"/>
              <a:defRPr/>
            </a:pPr>
            <a:r>
              <a:rPr lang="en-US" sz="2300" dirty="0" smtClean="0">
                <a:solidFill>
                  <a:schemeClr val="bg1"/>
                </a:solidFill>
              </a:rPr>
              <a:t>Scams have proliferated across the nation</a:t>
            </a:r>
          </a:p>
          <a:p>
            <a:pPr marL="674370" lvl="2" indent="-274320" fontAlgn="auto">
              <a:spcAft>
                <a:spcPts val="0"/>
              </a:spcAft>
              <a:buClr>
                <a:schemeClr val="bg1"/>
              </a:buClr>
              <a:buFont typeface="Wingdings" pitchFamily="2" charset="2"/>
              <a:buChar char="Ø"/>
              <a:defRPr/>
            </a:pPr>
            <a:r>
              <a:rPr lang="en-US" sz="2300" dirty="0" smtClean="0">
                <a:solidFill>
                  <a:schemeClr val="bg1"/>
                </a:solidFill>
              </a:rPr>
              <a:t>Non-profits that the government are referring people to lack funding and are thus </a:t>
            </a:r>
            <a:r>
              <a:rPr lang="en-US" sz="2300" dirty="0" smtClean="0">
                <a:solidFill>
                  <a:schemeClr val="bg1"/>
                </a:solidFill>
              </a:rPr>
              <a:t>ineffective.</a:t>
            </a:r>
          </a:p>
          <a:p>
            <a:pPr marL="674370" lvl="2" indent="-274320" fontAlgn="auto">
              <a:spcAft>
                <a:spcPts val="0"/>
              </a:spcAft>
              <a:buClr>
                <a:schemeClr val="bg1"/>
              </a:buClr>
              <a:buFont typeface="Wingdings" pitchFamily="2" charset="2"/>
              <a:buChar char="Ø"/>
              <a:defRPr/>
            </a:pPr>
            <a:r>
              <a:rPr lang="en-US" sz="2300" dirty="0" smtClean="0">
                <a:solidFill>
                  <a:schemeClr val="bg1"/>
                </a:solidFill>
              </a:rPr>
              <a:t>State </a:t>
            </a:r>
            <a:r>
              <a:rPr lang="en-US" sz="2300" dirty="0" smtClean="0">
                <a:solidFill>
                  <a:schemeClr val="bg1"/>
                </a:solidFill>
              </a:rPr>
              <a:t>governments are rushing to regulate/close down loan mod companies because of the bad publicity</a:t>
            </a:r>
          </a:p>
          <a:p>
            <a:pPr marL="274320" indent="-274320" eaLnBrk="1" fontAlgn="auto" hangingPunct="1">
              <a:spcAft>
                <a:spcPts val="0"/>
              </a:spcAft>
              <a:buClr>
                <a:schemeClr val="bg1"/>
              </a:buClr>
              <a:buFont typeface="Wingdings" pitchFamily="2" charset="2"/>
              <a:buChar char="q"/>
              <a:defRPr/>
            </a:pPr>
            <a:r>
              <a:rPr lang="en-US" sz="2300" dirty="0" smtClean="0">
                <a:solidFill>
                  <a:schemeClr val="bg1"/>
                </a:solidFill>
              </a:rPr>
              <a:t>If people want to go it alone—banks are not responding.</a:t>
            </a:r>
          </a:p>
          <a:p>
            <a:pPr marL="274320" indent="-274320" eaLnBrk="1" fontAlgn="auto" hangingPunct="1">
              <a:spcAft>
                <a:spcPts val="0"/>
              </a:spcAft>
              <a:buClr>
                <a:schemeClr val="bg1"/>
              </a:buClr>
              <a:buFont typeface="Wingdings" pitchFamily="2" charset="2"/>
              <a:buChar char="q"/>
              <a:defRPr/>
            </a:pPr>
            <a:r>
              <a:rPr lang="en-US" sz="2300" dirty="0" smtClean="0">
                <a:solidFill>
                  <a:schemeClr val="bg1"/>
                </a:solidFill>
              </a:rPr>
              <a:t>Loan mod income is transactional and will not last forever. </a:t>
            </a:r>
            <a:endParaRPr lang="en-US" sz="2300" dirty="0" smtClean="0">
              <a:solidFill>
                <a:schemeClr val="bg1"/>
              </a:solidFill>
            </a:endParaRPr>
          </a:p>
          <a:p>
            <a:pPr marL="274320" indent="-274320" eaLnBrk="1" fontAlgn="auto" hangingPunct="1">
              <a:spcAft>
                <a:spcPts val="0"/>
              </a:spcAft>
              <a:buClr>
                <a:schemeClr val="bg1"/>
              </a:buClr>
              <a:buFont typeface="Wingdings" pitchFamily="2" charset="2"/>
              <a:buChar char="q"/>
              <a:defRPr/>
            </a:pPr>
            <a:endParaRPr lang="en-US" sz="400" dirty="0" smtClean="0">
              <a:solidFill>
                <a:schemeClr val="bg1"/>
              </a:solidFill>
            </a:endParaRPr>
          </a:p>
          <a:p>
            <a:pPr marL="274320" indent="-274320" algn="ctr" eaLnBrk="1" fontAlgn="auto" hangingPunct="1">
              <a:spcAft>
                <a:spcPts val="0"/>
              </a:spcAft>
              <a:buClr>
                <a:schemeClr val="bg1"/>
              </a:buClr>
              <a:buNone/>
              <a:defRPr/>
            </a:pPr>
            <a:r>
              <a:rPr lang="en-US" sz="2300" b="1" dirty="0" smtClean="0">
                <a:solidFill>
                  <a:srgbClr val="FFC000"/>
                </a:solidFill>
              </a:rPr>
              <a:t>We present a solution for all of these issues. </a:t>
            </a:r>
            <a:endParaRPr lang="en-US" sz="2300" b="1" dirty="0" smtClean="0">
              <a:solidFill>
                <a:srgbClr val="FFC000"/>
              </a:solidFill>
            </a:endParaRPr>
          </a:p>
          <a:p>
            <a:pPr marL="594995" lvl="1" indent="-274320" eaLnBrk="1" fontAlgn="auto" hangingPunct="1">
              <a:spcAft>
                <a:spcPts val="0"/>
              </a:spcAft>
              <a:buNone/>
              <a:defRPr/>
            </a:pPr>
            <a:endParaRPr lang="en-US" sz="2000" dirty="0" smtClean="0">
              <a:solidFill>
                <a:schemeClr val="bg1"/>
              </a:solidFill>
            </a:endParaRPr>
          </a:p>
          <a:p>
            <a:pPr marL="594995" lvl="1" indent="-274320" eaLnBrk="1" fontAlgn="auto" hangingPunct="1">
              <a:spcAft>
                <a:spcPts val="0"/>
              </a:spcAft>
              <a:buFont typeface="Wingdings" pitchFamily="2" charset="2"/>
              <a:buChar char="Ø"/>
              <a:defRPr/>
            </a:pPr>
            <a:endParaRPr lang="en-US" sz="2000" dirty="0" smtClean="0">
              <a:solidFill>
                <a:schemeClr val="bg1"/>
              </a:solidFill>
            </a:endParaRPr>
          </a:p>
        </p:txBody>
      </p:sp>
      <p:sp>
        <p:nvSpPr>
          <p:cNvPr id="4" name="Date Placeholder 3"/>
          <p:cNvSpPr>
            <a:spLocks noGrp="1"/>
          </p:cNvSpPr>
          <p:nvPr>
            <p:ph type="dt" sz="quarter"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2F28C1A1-90E1-4AB4-863C-9A4C27DBFCFB}"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dirty="0" smtClean="0">
                <a:solidFill>
                  <a:srgbClr val="FFC000"/>
                </a:solidFill>
              </a:rPr>
              <a:t>What is a loan modification?</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pPr eaLnBrk="1" fontAlgn="auto" hangingPunct="1">
              <a:spcAft>
                <a:spcPts val="0"/>
              </a:spcAft>
              <a:buFont typeface="Wingdings" pitchFamily="2" charset="2"/>
              <a:buChar char="q"/>
              <a:defRPr/>
            </a:pPr>
            <a:r>
              <a:rPr lang="en-US" dirty="0" smtClean="0">
                <a:solidFill>
                  <a:schemeClr val="bg1"/>
                </a:solidFill>
              </a:rPr>
              <a:t>A loan modification can mean many things.  The classic definition: </a:t>
            </a:r>
            <a:r>
              <a:rPr lang="en-US" i="1" dirty="0" smtClean="0">
                <a:solidFill>
                  <a:schemeClr val="bg1"/>
                </a:solidFill>
              </a:rPr>
              <a:t>“A Loan Modification is a permanent change in one or more of the terms of a mortgagor's loan that allows the loan to be reinstated.”</a:t>
            </a:r>
          </a:p>
          <a:p>
            <a:pPr eaLnBrk="1" fontAlgn="auto" hangingPunct="1">
              <a:spcAft>
                <a:spcPts val="0"/>
              </a:spcAft>
              <a:buFont typeface="Wingdings" pitchFamily="2" charset="2"/>
              <a:buChar char="q"/>
              <a:defRPr/>
            </a:pPr>
            <a:r>
              <a:rPr lang="en-US" dirty="0" smtClean="0">
                <a:solidFill>
                  <a:schemeClr val="bg1"/>
                </a:solidFill>
              </a:rPr>
              <a:t>Modification actions may include--</a:t>
            </a:r>
          </a:p>
          <a:p>
            <a:pPr lvl="1" eaLnBrk="1" fontAlgn="auto" hangingPunct="1">
              <a:spcAft>
                <a:spcPts val="0"/>
              </a:spcAft>
              <a:buFont typeface="Wingdings" pitchFamily="2" charset="2"/>
              <a:buChar char="Ø"/>
              <a:defRPr/>
            </a:pPr>
            <a:r>
              <a:rPr lang="en-US" dirty="0" smtClean="0">
                <a:solidFill>
                  <a:schemeClr val="bg1"/>
                </a:solidFill>
              </a:rPr>
              <a:t>Arrears repayment program</a:t>
            </a:r>
          </a:p>
          <a:p>
            <a:pPr lvl="1" eaLnBrk="1" fontAlgn="auto" hangingPunct="1">
              <a:spcAft>
                <a:spcPts val="0"/>
              </a:spcAft>
              <a:buFont typeface="Wingdings" pitchFamily="2" charset="2"/>
              <a:buChar char="Ø"/>
              <a:defRPr/>
            </a:pPr>
            <a:r>
              <a:rPr lang="en-US" dirty="0" smtClean="0">
                <a:solidFill>
                  <a:schemeClr val="bg1"/>
                </a:solidFill>
              </a:rPr>
              <a:t>Interest rate reduction</a:t>
            </a:r>
          </a:p>
          <a:p>
            <a:pPr lvl="1" eaLnBrk="1" fontAlgn="auto" hangingPunct="1">
              <a:spcAft>
                <a:spcPts val="0"/>
              </a:spcAft>
              <a:buFont typeface="Wingdings" pitchFamily="2" charset="2"/>
              <a:buChar char="Ø"/>
              <a:defRPr/>
            </a:pPr>
            <a:r>
              <a:rPr lang="en-US" dirty="0" smtClean="0">
                <a:solidFill>
                  <a:schemeClr val="bg1"/>
                </a:solidFill>
              </a:rPr>
              <a:t>Principle balance reduction</a:t>
            </a:r>
          </a:p>
          <a:p>
            <a:pPr lvl="1" eaLnBrk="1" fontAlgn="auto" hangingPunct="1">
              <a:spcAft>
                <a:spcPts val="0"/>
              </a:spcAft>
              <a:buFont typeface="Wingdings" pitchFamily="2" charset="2"/>
              <a:buChar char="Ø"/>
              <a:defRPr/>
            </a:pPr>
            <a:r>
              <a:rPr lang="en-US" dirty="0" smtClean="0">
                <a:solidFill>
                  <a:schemeClr val="bg1"/>
                </a:solidFill>
              </a:rPr>
              <a:t>Converting to a secure fixed rate</a:t>
            </a:r>
          </a:p>
          <a:p>
            <a:pPr lvl="1" eaLnBrk="1" fontAlgn="auto" hangingPunct="1">
              <a:spcAft>
                <a:spcPts val="0"/>
              </a:spcAft>
              <a:buFont typeface="Wingdings" pitchFamily="2" charset="2"/>
              <a:buChar char="Ø"/>
              <a:defRPr/>
            </a:pPr>
            <a:r>
              <a:rPr lang="en-US" dirty="0" smtClean="0">
                <a:solidFill>
                  <a:schemeClr val="bg1"/>
                </a:solidFill>
              </a:rPr>
              <a:t>Temporary modification that leads to permanent change in terms</a:t>
            </a:r>
          </a:p>
          <a:p>
            <a:pPr eaLnBrk="1" fontAlgn="auto" hangingPunct="1">
              <a:spcAft>
                <a:spcPts val="0"/>
              </a:spcAft>
              <a:buFont typeface="Wingdings 2"/>
              <a:buChar char=""/>
              <a:defRPr/>
            </a:pPr>
            <a:endParaRPr lang="en-US" dirty="0"/>
          </a:p>
        </p:txBody>
      </p:sp>
      <p:sp>
        <p:nvSpPr>
          <p:cNvPr id="4" name="Date Placeholder 3"/>
          <p:cNvSpPr>
            <a:spLocks noGrp="1"/>
          </p:cNvSpPr>
          <p:nvPr>
            <p:ph type="dt" sz="quarter" idx="10"/>
          </p:nvPr>
        </p:nvSpPr>
        <p:spPr/>
        <p:txBody>
          <a:bodyPr/>
          <a:lstStyle/>
          <a:p>
            <a:pPr>
              <a:defRPr/>
            </a:pPr>
            <a:r>
              <a:rPr lang="en-US" dirty="0" smtClean="0"/>
              <a:t>6/2009</a:t>
            </a:r>
            <a:endParaRPr lang="en-US" dirty="0"/>
          </a:p>
        </p:txBody>
      </p:sp>
      <p:sp>
        <p:nvSpPr>
          <p:cNvPr id="5" name="Slide Number Placeholder 4"/>
          <p:cNvSpPr>
            <a:spLocks noGrp="1"/>
          </p:cNvSpPr>
          <p:nvPr>
            <p:ph type="sldNum" sz="quarter" idx="12"/>
          </p:nvPr>
        </p:nvSpPr>
        <p:spPr/>
        <p:txBody>
          <a:bodyPr/>
          <a:lstStyle/>
          <a:p>
            <a:pPr>
              <a:defRPr/>
            </a:pPr>
            <a:fld id="{5B0D91EF-C7BE-4D4F-B4E6-087A49FB9ED6}"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2671</TotalTime>
  <Words>2359</Words>
  <Application>Microsoft Office PowerPoint</Application>
  <PresentationFormat>On-screen Show (4:3)</PresentationFormat>
  <Paragraphs>302</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Slide 1</vt:lpstr>
      <vt:lpstr>Slide 2</vt:lpstr>
      <vt:lpstr>Slide 3</vt:lpstr>
      <vt:lpstr>Your Host Today: Dave Hershman  Top Industry Author and Speaker</vt:lpstr>
      <vt:lpstr>Our goals today</vt:lpstr>
      <vt:lpstr>The crisis we face today</vt:lpstr>
      <vt:lpstr>Government Solutions not working</vt:lpstr>
      <vt:lpstr>The Present Problem With Mods</vt:lpstr>
      <vt:lpstr>What is a loan modification?</vt:lpstr>
      <vt:lpstr>Why are the banks willing to modify?</vt:lpstr>
      <vt:lpstr>Company Background</vt:lpstr>
      <vt:lpstr>Non-Profit Leadership</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Additional Services That Could Provide Revenue</vt:lpstr>
      <vt:lpstr>Replicated Website</vt:lpstr>
      <vt:lpstr>Marketing Materials</vt:lpstr>
      <vt:lpstr>Marketing Materials</vt:lpstr>
      <vt:lpstr>Signing up as a Chapter</vt:lpstr>
      <vt:lpstr>One More Point</vt:lpstr>
      <vt:lpstr>Contact Us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RIESE</dc:creator>
  <cp:lastModifiedBy> Dave Hershman</cp:lastModifiedBy>
  <cp:revision>107</cp:revision>
  <dcterms:created xsi:type="dcterms:W3CDTF">2009-05-13T00:18:18Z</dcterms:created>
  <dcterms:modified xsi:type="dcterms:W3CDTF">2009-07-21T22:05:18Z</dcterms:modified>
</cp:coreProperties>
</file>